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芫荽" charset="1" panose="00000000000000000000"/>
      <p:regular r:id="rId29"/>
    </p:embeddedFont>
    <p:embeddedFont>
      <p:font typeface="Noto Sans T Chinese" charset="1" panose="020B0500000000000000"/>
      <p:regular r:id="rId30"/>
    </p:embeddedFont>
    <p:embeddedFont>
      <p:font typeface="Noto Sans T Chinese Bold" charset="1" panose="020B0800000000000000"/>
      <p:regular r:id="rId31"/>
    </p:embeddedFont>
    <p:embeddedFont>
      <p:font typeface="Arimo" charset="1" panose="020B0604020202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3941792" y="-2642037"/>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373186" y="1518328"/>
            <a:ext cx="8827847" cy="2553332"/>
            <a:chOff x="0" y="0"/>
            <a:chExt cx="11770462" cy="3404443"/>
          </a:xfrm>
        </p:grpSpPr>
        <p:sp>
          <p:nvSpPr>
            <p:cNvPr name="TextBox 7" id="7"/>
            <p:cNvSpPr txBox="true"/>
            <p:nvPr/>
          </p:nvSpPr>
          <p:spPr>
            <a:xfrm rot="0">
              <a:off x="0" y="171450"/>
              <a:ext cx="10890841" cy="960405"/>
            </a:xfrm>
            <a:prstGeom prst="rect">
              <a:avLst/>
            </a:prstGeom>
          </p:spPr>
          <p:txBody>
            <a:bodyPr anchor="t" rtlCol="false" tIns="0" lIns="0" bIns="0" rIns="0">
              <a:spAutoFit/>
            </a:bodyPr>
            <a:lstStyle/>
            <a:p>
              <a:pPr algn="l">
                <a:lnSpc>
                  <a:spcPts val="4878"/>
                </a:lnSpc>
              </a:pPr>
              <a:r>
                <a:rPr lang="en-US" sz="5606" spc="-386">
                  <a:solidFill>
                    <a:srgbClr val="FEFEFE"/>
                  </a:solidFill>
                  <a:latin typeface="芫荽"/>
                  <a:ea typeface="芫荽"/>
                  <a:cs typeface="芫荽"/>
                  <a:sym typeface="芫荽"/>
                </a:rPr>
                <a:t>資料探勘  期中報告第二組</a:t>
              </a:r>
            </a:p>
          </p:txBody>
        </p:sp>
        <p:sp>
          <p:nvSpPr>
            <p:cNvPr name="TextBox 8" id="8"/>
            <p:cNvSpPr txBox="true"/>
            <p:nvPr/>
          </p:nvSpPr>
          <p:spPr>
            <a:xfrm rot="0">
              <a:off x="0" y="1074705"/>
              <a:ext cx="11770462" cy="2329737"/>
            </a:xfrm>
            <a:prstGeom prst="rect">
              <a:avLst/>
            </a:prstGeom>
          </p:spPr>
          <p:txBody>
            <a:bodyPr anchor="t" rtlCol="false" tIns="0" lIns="0" bIns="0" rIns="0">
              <a:spAutoFit/>
            </a:bodyPr>
            <a:lstStyle/>
            <a:p>
              <a:pPr algn="l">
                <a:lnSpc>
                  <a:spcPts val="3366"/>
                </a:lnSpc>
              </a:pPr>
            </a:p>
            <a:p>
              <a:pPr algn="just">
                <a:lnSpc>
                  <a:spcPts val="8747"/>
                </a:lnSpc>
              </a:pPr>
              <a:r>
                <a:rPr lang="en-US" sz="10054" spc="-693">
                  <a:solidFill>
                    <a:srgbClr val="FEFEFE"/>
                  </a:solidFill>
                  <a:latin typeface="芫荽"/>
                  <a:ea typeface="芫荽"/>
                  <a:cs typeface="芫荽"/>
                  <a:sym typeface="芫荽"/>
                </a:rPr>
                <a:t>眼睛識別</a:t>
              </a:r>
            </a:p>
          </p:txBody>
        </p:sp>
      </p:grpSp>
      <p:grpSp>
        <p:nvGrpSpPr>
          <p:cNvPr name="Group 9" id="9"/>
          <p:cNvGrpSpPr/>
          <p:nvPr/>
        </p:nvGrpSpPr>
        <p:grpSpPr>
          <a:xfrm rot="0">
            <a:off x="1373186" y="5143500"/>
            <a:ext cx="6752140" cy="3955955"/>
            <a:chOff x="0" y="0"/>
            <a:chExt cx="9002853" cy="5274607"/>
          </a:xfrm>
        </p:grpSpPr>
        <p:grpSp>
          <p:nvGrpSpPr>
            <p:cNvPr name="Group 10" id="10"/>
            <p:cNvGrpSpPr/>
            <p:nvPr/>
          </p:nvGrpSpPr>
          <p:grpSpPr>
            <a:xfrm rot="0">
              <a:off x="0" y="0"/>
              <a:ext cx="9002853" cy="4790510"/>
              <a:chOff x="0" y="0"/>
              <a:chExt cx="2197727" cy="1169433"/>
            </a:xfrm>
          </p:grpSpPr>
          <p:sp>
            <p:nvSpPr>
              <p:cNvPr name="Freeform 11" id="11"/>
              <p:cNvSpPr/>
              <p:nvPr/>
            </p:nvSpPr>
            <p:spPr>
              <a:xfrm flipH="false" flipV="false" rot="0">
                <a:off x="0" y="0"/>
                <a:ext cx="2197727" cy="1169433"/>
              </a:xfrm>
              <a:custGeom>
                <a:avLst/>
                <a:gdLst/>
                <a:ahLst/>
                <a:cxnLst/>
                <a:rect r="r" b="b" t="t" l="l"/>
                <a:pathLst>
                  <a:path h="1169433" w="2197727">
                    <a:moveTo>
                      <a:pt x="1994527" y="0"/>
                    </a:moveTo>
                    <a:cubicBezTo>
                      <a:pt x="2106751" y="0"/>
                      <a:pt x="2197727" y="261786"/>
                      <a:pt x="2197727" y="584716"/>
                    </a:cubicBezTo>
                    <a:cubicBezTo>
                      <a:pt x="2197727" y="907646"/>
                      <a:pt x="2106751" y="1169433"/>
                      <a:pt x="1994527" y="1169433"/>
                    </a:cubicBezTo>
                    <a:lnTo>
                      <a:pt x="203200" y="1169433"/>
                    </a:lnTo>
                    <a:cubicBezTo>
                      <a:pt x="90976" y="1169433"/>
                      <a:pt x="0" y="907646"/>
                      <a:pt x="0" y="584716"/>
                    </a:cubicBezTo>
                    <a:cubicBezTo>
                      <a:pt x="0" y="261786"/>
                      <a:pt x="90976" y="0"/>
                      <a:pt x="203200" y="0"/>
                    </a:cubicBezTo>
                    <a:close/>
                  </a:path>
                </a:pathLst>
              </a:custGeom>
              <a:solidFill>
                <a:srgbClr val="000000">
                  <a:alpha val="0"/>
                </a:srgbClr>
              </a:solidFill>
            </p:spPr>
          </p:sp>
          <p:sp>
            <p:nvSpPr>
              <p:cNvPr name="TextBox 12" id="12"/>
              <p:cNvSpPr txBox="true"/>
              <p:nvPr/>
            </p:nvSpPr>
            <p:spPr>
              <a:xfrm>
                <a:off x="0" y="-66675"/>
                <a:ext cx="2197727" cy="1236108"/>
              </a:xfrm>
              <a:prstGeom prst="rect">
                <a:avLst/>
              </a:prstGeom>
            </p:spPr>
            <p:txBody>
              <a:bodyPr anchor="ctr" rtlCol="false" tIns="50800" lIns="50800" bIns="50800" rIns="50800"/>
              <a:lstStyle/>
              <a:p>
                <a:pPr algn="l">
                  <a:lnSpc>
                    <a:spcPts val="3919"/>
                  </a:lnSpc>
                </a:pPr>
                <a:r>
                  <a:rPr lang="en-US" sz="2799">
                    <a:solidFill>
                      <a:srgbClr val="FEFEFE"/>
                    </a:solidFill>
                    <a:latin typeface="芫荽"/>
                    <a:ea typeface="芫荽"/>
                    <a:cs typeface="芫荽"/>
                    <a:sym typeface="芫荽"/>
                  </a:rPr>
                  <a:t>112029004周珮珊</a:t>
                </a:r>
              </a:p>
              <a:p>
                <a:pPr algn="l">
                  <a:lnSpc>
                    <a:spcPts val="3919"/>
                  </a:lnSpc>
                </a:pPr>
                <a:r>
                  <a:rPr lang="en-US" sz="2799">
                    <a:solidFill>
                      <a:srgbClr val="FEFEFE"/>
                    </a:solidFill>
                    <a:latin typeface="芫荽"/>
                    <a:ea typeface="芫荽"/>
                    <a:cs typeface="芫荽"/>
                    <a:sym typeface="芫荽"/>
                  </a:rPr>
                  <a:t>112029013呂盈萱</a:t>
                </a:r>
              </a:p>
              <a:p>
                <a:pPr algn="l">
                  <a:lnSpc>
                    <a:spcPts val="3919"/>
                  </a:lnSpc>
                </a:pPr>
                <a:r>
                  <a:rPr lang="en-US" sz="2799">
                    <a:solidFill>
                      <a:srgbClr val="FEFEFE"/>
                    </a:solidFill>
                    <a:latin typeface="芫荽"/>
                    <a:ea typeface="芫荽"/>
                    <a:cs typeface="芫荽"/>
                    <a:sym typeface="芫荽"/>
                  </a:rPr>
                  <a:t>112029021林姵安</a:t>
                </a:r>
              </a:p>
              <a:p>
                <a:pPr algn="l">
                  <a:lnSpc>
                    <a:spcPts val="3919"/>
                  </a:lnSpc>
                </a:pPr>
                <a:r>
                  <a:rPr lang="en-US" sz="2799">
                    <a:solidFill>
                      <a:srgbClr val="FEFEFE"/>
                    </a:solidFill>
                    <a:latin typeface="芫荽"/>
                    <a:ea typeface="芫荽"/>
                    <a:cs typeface="芫荽"/>
                    <a:sym typeface="芫荽"/>
                  </a:rPr>
                  <a:t>112029022黃少虹</a:t>
                </a:r>
              </a:p>
              <a:p>
                <a:pPr algn="l">
                  <a:lnSpc>
                    <a:spcPts val="3919"/>
                  </a:lnSpc>
                </a:pPr>
                <a:r>
                  <a:rPr lang="en-US" sz="2799">
                    <a:solidFill>
                      <a:srgbClr val="FEFEFE"/>
                    </a:solidFill>
                    <a:latin typeface="芫荽"/>
                    <a:ea typeface="芫荽"/>
                    <a:cs typeface="芫荽"/>
                    <a:sym typeface="芫荽"/>
                  </a:rPr>
                  <a:t>112029052黃筑暄</a:t>
                </a:r>
              </a:p>
              <a:p>
                <a:pPr algn="l">
                  <a:lnSpc>
                    <a:spcPts val="3919"/>
                  </a:lnSpc>
                </a:pPr>
              </a:p>
              <a:p>
                <a:pPr algn="l">
                  <a:lnSpc>
                    <a:spcPts val="3919"/>
                  </a:lnSpc>
                  <a:spcBef>
                    <a:spcPct val="0"/>
                  </a:spcBef>
                </a:pPr>
                <a:r>
                  <a:rPr lang="en-US" sz="2799">
                    <a:solidFill>
                      <a:srgbClr val="FEFEFE"/>
                    </a:solidFill>
                    <a:latin typeface="芫荽"/>
                    <a:ea typeface="芫荽"/>
                    <a:cs typeface="芫荽"/>
                    <a:sym typeface="芫荽"/>
                  </a:rPr>
                  <a:t>指導教授:鮑永誠</a:t>
                </a:r>
              </a:p>
            </p:txBody>
          </p:sp>
        </p:grpSp>
        <p:sp>
          <p:nvSpPr>
            <p:cNvPr name="TextBox 13" id="13"/>
            <p:cNvSpPr txBox="true"/>
            <p:nvPr/>
          </p:nvSpPr>
          <p:spPr>
            <a:xfrm rot="0">
              <a:off x="74540" y="4789028"/>
              <a:ext cx="4426887" cy="485579"/>
            </a:xfrm>
            <a:prstGeom prst="rect">
              <a:avLst/>
            </a:prstGeom>
          </p:spPr>
          <p:txBody>
            <a:bodyPr anchor="t" rtlCol="false" tIns="0" lIns="0" bIns="0" rIns="0">
              <a:spAutoFit/>
            </a:bodyPr>
            <a:lstStyle/>
            <a:p>
              <a:pPr algn="just">
                <a:lnSpc>
                  <a:spcPts val="2418"/>
                </a:lnSpc>
              </a:pPr>
              <a:r>
                <a:rPr lang="en-US" sz="2780" spc="-191">
                  <a:solidFill>
                    <a:srgbClr val="FEFEFE"/>
                  </a:solidFill>
                  <a:latin typeface="芫荽"/>
                  <a:ea typeface="芫荽"/>
                  <a:cs typeface="芫荽"/>
                  <a:sym typeface="芫荽"/>
                </a:rPr>
                <a:t>November | 2025</a:t>
              </a:r>
            </a:p>
          </p:txBody>
        </p:sp>
        <p:sp>
          <p:nvSpPr>
            <p:cNvPr name="AutoShape 14" id="14"/>
            <p:cNvSpPr/>
            <p:nvPr/>
          </p:nvSpPr>
          <p:spPr>
            <a:xfrm>
              <a:off x="3960027" y="5006418"/>
              <a:ext cx="4847038" cy="0"/>
            </a:xfrm>
            <a:prstGeom prst="line">
              <a:avLst/>
            </a:prstGeom>
            <a:ln cap="flat" w="25400">
              <a:solidFill>
                <a:srgbClr val="FFFFFF"/>
              </a:solidFill>
              <a:prstDash val="solid"/>
              <a:headEnd type="none" len="sm" w="sm"/>
              <a:tailEnd type="none" len="sm" w="sm"/>
            </a:ln>
          </p:spPr>
        </p:sp>
      </p:grpSp>
      <p:sp>
        <p:nvSpPr>
          <p:cNvPr name="TextBox 15" id="15"/>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a:t>
            </a:r>
          </a:p>
        </p:txBody>
      </p:sp>
      <p:sp>
        <p:nvSpPr>
          <p:cNvPr name="TextBox 16" id="16"/>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625718" y="9290907"/>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455179" y="2975369"/>
            <a:ext cx="10231489" cy="4373020"/>
          </a:xfrm>
          <a:custGeom>
            <a:avLst/>
            <a:gdLst/>
            <a:ahLst/>
            <a:cxnLst/>
            <a:rect r="r" b="b" t="t" l="l"/>
            <a:pathLst>
              <a:path h="4373020" w="10231489">
                <a:moveTo>
                  <a:pt x="0" y="0"/>
                </a:moveTo>
                <a:lnTo>
                  <a:pt x="10231490" y="0"/>
                </a:lnTo>
                <a:lnTo>
                  <a:pt x="10231490" y="4373020"/>
                </a:lnTo>
                <a:lnTo>
                  <a:pt x="0" y="4373020"/>
                </a:lnTo>
                <a:lnTo>
                  <a:pt x="0" y="0"/>
                </a:lnTo>
                <a:close/>
              </a:path>
            </a:pathLst>
          </a:custGeom>
          <a:blipFill>
            <a:blip r:embed="rId3"/>
            <a:stretch>
              <a:fillRect l="0" t="0" r="-3005" b="-5126"/>
            </a:stretch>
          </a:blipFill>
        </p:spPr>
      </p:sp>
      <p:sp>
        <p:nvSpPr>
          <p:cNvPr name="TextBox 8" id="8"/>
          <p:cNvSpPr txBox="true"/>
          <p:nvPr/>
        </p:nvSpPr>
        <p:spPr>
          <a:xfrm rot="0">
            <a:off x="2118402" y="8899014"/>
            <a:ext cx="5548315" cy="900690"/>
          </a:xfrm>
          <a:prstGeom prst="rect">
            <a:avLst/>
          </a:prstGeom>
        </p:spPr>
        <p:txBody>
          <a:bodyPr anchor="t" rtlCol="false" tIns="0" lIns="0" bIns="0" rIns="0">
            <a:spAutoFit/>
          </a:bodyPr>
          <a:lstStyle/>
          <a:p>
            <a:pPr algn="l">
              <a:lnSpc>
                <a:spcPts val="6438"/>
              </a:lnSpc>
            </a:pPr>
            <a:r>
              <a:rPr lang="en-US" sz="7400" spc="-288">
                <a:solidFill>
                  <a:srgbClr val="FFFFFF"/>
                </a:solidFill>
                <a:latin typeface="芫荽"/>
                <a:ea typeface="芫荽"/>
                <a:cs typeface="芫荽"/>
                <a:sym typeface="芫荽"/>
              </a:rPr>
              <a:t>資料前處理</a:t>
            </a:r>
          </a:p>
        </p:txBody>
      </p:sp>
      <p:sp>
        <p:nvSpPr>
          <p:cNvPr name="TextBox 9" id="9"/>
          <p:cNvSpPr txBox="true"/>
          <p:nvPr/>
        </p:nvSpPr>
        <p:spPr>
          <a:xfrm rot="0">
            <a:off x="1028700" y="3541383"/>
            <a:ext cx="5729792" cy="2851353"/>
          </a:xfrm>
          <a:prstGeom prst="rect">
            <a:avLst/>
          </a:prstGeom>
        </p:spPr>
        <p:txBody>
          <a:bodyPr anchor="t" rtlCol="false" tIns="0" lIns="0" bIns="0" rIns="0">
            <a:spAutoFit/>
          </a:bodyPr>
          <a:lstStyle/>
          <a:p>
            <a:pPr algn="l" marL="699948" indent="-349974" lvl="1">
              <a:lnSpc>
                <a:spcPts val="4538"/>
              </a:lnSpc>
              <a:buAutoNum type="arabicPeriod" startAt="1"/>
            </a:pPr>
            <a:r>
              <a:rPr lang="en-US" sz="3242" spc="-223">
                <a:solidFill>
                  <a:srgbClr val="FFFFFF"/>
                </a:solidFill>
                <a:latin typeface="芫荽"/>
                <a:ea typeface="芫荽"/>
                <a:cs typeface="芫荽"/>
                <a:sym typeface="芫荽"/>
              </a:rPr>
              <a:t>若「年齡」有缺失值 → 以該欄位的算術平均值填補</a:t>
            </a:r>
          </a:p>
          <a:p>
            <a:pPr algn="l" marL="699948" indent="-349974" lvl="1">
              <a:lnSpc>
                <a:spcPts val="4538"/>
              </a:lnSpc>
              <a:spcBef>
                <a:spcPct val="0"/>
              </a:spcBef>
              <a:buAutoNum type="arabicPeriod" startAt="1"/>
            </a:pPr>
            <a:r>
              <a:rPr lang="en-US" sz="3242" spc="-223">
                <a:solidFill>
                  <a:srgbClr val="FFFFFF"/>
                </a:solidFill>
                <a:latin typeface="芫荽"/>
                <a:ea typeface="芫荽"/>
                <a:cs typeface="芫荽"/>
                <a:sym typeface="芫荽"/>
              </a:rPr>
              <a:t>若疾病欄位 (N, D, G, C, A, H, M, O) 有缺值 → 補 0（視為「沒有疾病」）</a:t>
            </a:r>
          </a:p>
        </p:txBody>
      </p:sp>
      <p:sp>
        <p:nvSpPr>
          <p:cNvPr name="TextBox 10" id="10"/>
          <p:cNvSpPr txBox="true"/>
          <p:nvPr/>
        </p:nvSpPr>
        <p:spPr>
          <a:xfrm rot="0">
            <a:off x="1028700" y="942975"/>
            <a:ext cx="8577262" cy="655955"/>
          </a:xfrm>
          <a:prstGeom prst="rect">
            <a:avLst/>
          </a:prstGeom>
        </p:spPr>
        <p:txBody>
          <a:bodyPr anchor="t" rtlCol="false" tIns="0" lIns="0" bIns="0" rIns="0">
            <a:spAutoFit/>
          </a:bodyPr>
          <a:lstStyle/>
          <a:p>
            <a:pPr algn="ctr">
              <a:lnSpc>
                <a:spcPts val="5319"/>
              </a:lnSpc>
            </a:pPr>
            <a:r>
              <a:rPr lang="en-US" sz="3799" spc="-262">
                <a:solidFill>
                  <a:srgbClr val="FFFFFF"/>
                </a:solidFill>
                <a:latin typeface="芫荽"/>
                <a:ea typeface="芫荽"/>
                <a:cs typeface="芫荽"/>
                <a:sym typeface="芫荽"/>
              </a:rPr>
              <a:t>Step3. 缺值處理 (Missing Value Processing)</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10</a:t>
            </a:r>
          </a:p>
        </p:txBody>
      </p:sp>
      <p:sp>
        <p:nvSpPr>
          <p:cNvPr name="TextBox 12" id="12"/>
          <p:cNvSpPr txBox="true"/>
          <p:nvPr/>
        </p:nvSpPr>
        <p:spPr>
          <a:xfrm rot="0">
            <a:off x="1671593" y="7028882"/>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年齡算術平均數：58.85</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80731"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261316" y="3784964"/>
            <a:ext cx="10364206" cy="3118948"/>
          </a:xfrm>
          <a:custGeom>
            <a:avLst/>
            <a:gdLst/>
            <a:ahLst/>
            <a:cxnLst/>
            <a:rect r="r" b="b" t="t" l="l"/>
            <a:pathLst>
              <a:path h="3118948" w="10364206">
                <a:moveTo>
                  <a:pt x="0" y="0"/>
                </a:moveTo>
                <a:lnTo>
                  <a:pt x="10364205" y="0"/>
                </a:lnTo>
                <a:lnTo>
                  <a:pt x="10364205" y="3118948"/>
                </a:lnTo>
                <a:lnTo>
                  <a:pt x="0" y="3118948"/>
                </a:lnTo>
                <a:lnTo>
                  <a:pt x="0" y="0"/>
                </a:lnTo>
                <a:close/>
              </a:path>
            </a:pathLst>
          </a:custGeom>
          <a:blipFill>
            <a:blip r:embed="rId3"/>
            <a:stretch>
              <a:fillRect l="0" t="0" r="0" b="0"/>
            </a:stretch>
          </a:blipFill>
        </p:spPr>
      </p:sp>
      <p:sp>
        <p:nvSpPr>
          <p:cNvPr name="TextBox 8" id="8"/>
          <p:cNvSpPr txBox="true"/>
          <p:nvPr/>
        </p:nvSpPr>
        <p:spPr>
          <a:xfrm rot="0">
            <a:off x="2073416"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9" id="9"/>
          <p:cNvSpPr txBox="true"/>
          <p:nvPr/>
        </p:nvSpPr>
        <p:spPr>
          <a:xfrm rot="0">
            <a:off x="1595015" y="5031587"/>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只保留「N=0」的樣本資料</a:t>
            </a:r>
          </a:p>
        </p:txBody>
      </p:sp>
      <p:sp>
        <p:nvSpPr>
          <p:cNvPr name="TextBox 10" id="10"/>
          <p:cNvSpPr txBox="true"/>
          <p:nvPr/>
        </p:nvSpPr>
        <p:spPr>
          <a:xfrm rot="0">
            <a:off x="1028700" y="942975"/>
            <a:ext cx="6075164" cy="655955"/>
          </a:xfrm>
          <a:prstGeom prst="rect">
            <a:avLst/>
          </a:prstGeom>
        </p:spPr>
        <p:txBody>
          <a:bodyPr anchor="t" rtlCol="false" tIns="0" lIns="0" bIns="0" rIns="0">
            <a:spAutoFit/>
          </a:bodyPr>
          <a:lstStyle/>
          <a:p>
            <a:pPr algn="ctr">
              <a:lnSpc>
                <a:spcPts val="5319"/>
              </a:lnSpc>
            </a:pPr>
            <a:r>
              <a:rPr lang="en-US" sz="3799" spc="-262">
                <a:solidFill>
                  <a:srgbClr val="FFFFFF"/>
                </a:solidFill>
                <a:latin typeface="芫荽"/>
                <a:ea typeface="芫荽"/>
                <a:cs typeface="芫荽"/>
                <a:sym typeface="芫荽"/>
              </a:rPr>
              <a:t>Step4. 篩選特定樣本 (Filtering)</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11</a:t>
            </a:r>
          </a:p>
        </p:txBody>
      </p:sp>
      <p:sp>
        <p:nvSpPr>
          <p:cNvPr name="TextBox 12" id="12"/>
          <p:cNvSpPr txBox="true"/>
          <p:nvPr/>
        </p:nvSpPr>
        <p:spPr>
          <a:xfrm rot="0">
            <a:off x="1595015" y="7043574"/>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資料筆數：3500⮕2360</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Freeform 14" id="14"/>
          <p:cNvSpPr/>
          <p:nvPr/>
        </p:nvSpPr>
        <p:spPr>
          <a:xfrm flipH="false" flipV="false" rot="0">
            <a:off x="7103864" y="7398198"/>
            <a:ext cx="9348908" cy="435429"/>
          </a:xfrm>
          <a:custGeom>
            <a:avLst/>
            <a:gdLst/>
            <a:ahLst/>
            <a:cxnLst/>
            <a:rect r="r" b="b" t="t" l="l"/>
            <a:pathLst>
              <a:path h="435429" w="9348908">
                <a:moveTo>
                  <a:pt x="0" y="0"/>
                </a:moveTo>
                <a:lnTo>
                  <a:pt x="9348908" y="0"/>
                </a:lnTo>
                <a:lnTo>
                  <a:pt x="9348908" y="435428"/>
                </a:lnTo>
                <a:lnTo>
                  <a:pt x="0" y="435428"/>
                </a:lnTo>
                <a:lnTo>
                  <a:pt x="0" y="0"/>
                </a:lnTo>
                <a:close/>
              </a:path>
            </a:pathLst>
          </a:custGeom>
          <a:blipFill>
            <a:blip r:embed="rId4"/>
            <a:stretch>
              <a:fillRect l="-392" t="-129411" r="-14446" b="-68596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7006404" y="2833305"/>
            <a:ext cx="10783219" cy="4657149"/>
          </a:xfrm>
          <a:custGeom>
            <a:avLst/>
            <a:gdLst/>
            <a:ahLst/>
            <a:cxnLst/>
            <a:rect r="r" b="b" t="t" l="l"/>
            <a:pathLst>
              <a:path h="4657149" w="10783219">
                <a:moveTo>
                  <a:pt x="0" y="0"/>
                </a:moveTo>
                <a:lnTo>
                  <a:pt x="10783219" y="0"/>
                </a:lnTo>
                <a:lnTo>
                  <a:pt x="10783219" y="4657148"/>
                </a:lnTo>
                <a:lnTo>
                  <a:pt x="0" y="4657148"/>
                </a:lnTo>
                <a:lnTo>
                  <a:pt x="0" y="0"/>
                </a:lnTo>
                <a:close/>
              </a:path>
            </a:pathLst>
          </a:custGeom>
          <a:blipFill>
            <a:blip r:embed="rId3"/>
            <a:stretch>
              <a:fillRect l="0" t="0" r="0" b="0"/>
            </a:stretch>
          </a:blipFill>
        </p:spPr>
      </p:sp>
      <p:sp>
        <p:nvSpPr>
          <p:cNvPr name="TextBox 8" id="8"/>
          <p:cNvSpPr txBox="true"/>
          <p:nvPr/>
        </p:nvSpPr>
        <p:spPr>
          <a:xfrm rot="0">
            <a:off x="881480" y="2757105"/>
            <a:ext cx="5707299" cy="1708353"/>
          </a:xfrm>
          <a:prstGeom prst="rect">
            <a:avLst/>
          </a:prstGeom>
        </p:spPr>
        <p:txBody>
          <a:bodyPr anchor="t" rtlCol="false" tIns="0" lIns="0" bIns="0" rIns="0">
            <a:spAutoFit/>
          </a:bodyPr>
          <a:lstStyle/>
          <a:p>
            <a:pPr algn="l" marL="699948" indent="-349974" lvl="1">
              <a:lnSpc>
                <a:spcPts val="4538"/>
              </a:lnSpc>
              <a:buFont typeface="Arial"/>
              <a:buChar char="•"/>
            </a:pPr>
            <a:r>
              <a:rPr lang="en-US" sz="3242" spc="-48">
                <a:solidFill>
                  <a:srgbClr val="FFFFFF"/>
                </a:solidFill>
                <a:latin typeface="芫荽"/>
                <a:ea typeface="芫荽"/>
                <a:cs typeface="芫荽"/>
                <a:sym typeface="芫荽"/>
              </a:rPr>
              <a:t>計算年齡的平均值與標準差</a:t>
            </a:r>
          </a:p>
          <a:p>
            <a:pPr algn="l" marL="699948" indent="-349974" lvl="1">
              <a:lnSpc>
                <a:spcPts val="4538"/>
              </a:lnSpc>
              <a:spcBef>
                <a:spcPct val="0"/>
              </a:spcBef>
              <a:buFont typeface="Arial"/>
              <a:buChar char="•"/>
            </a:pPr>
            <a:r>
              <a:rPr lang="en-US" sz="3242" spc="-32">
                <a:solidFill>
                  <a:srgbClr val="FFFFFF"/>
                </a:solidFill>
                <a:latin typeface="芫荽"/>
                <a:ea typeface="芫荽"/>
                <a:cs typeface="芫荽"/>
                <a:sym typeface="芫荽"/>
              </a:rPr>
              <a:t>將「超過平均 ±3個標準差」的年齡視為異常，並排除</a:t>
            </a:r>
          </a:p>
        </p:txBody>
      </p:sp>
      <p:sp>
        <p:nvSpPr>
          <p:cNvPr name="TextBox 9" id="9"/>
          <p:cNvSpPr txBox="true"/>
          <p:nvPr/>
        </p:nvSpPr>
        <p:spPr>
          <a:xfrm rot="0">
            <a:off x="1028700" y="952500"/>
            <a:ext cx="7497551" cy="639445"/>
          </a:xfrm>
          <a:prstGeom prst="rect">
            <a:avLst/>
          </a:prstGeom>
        </p:spPr>
        <p:txBody>
          <a:bodyPr anchor="t" rtlCol="false" tIns="0" lIns="0" bIns="0" rIns="0">
            <a:spAutoFit/>
          </a:bodyPr>
          <a:lstStyle/>
          <a:p>
            <a:pPr algn="l">
              <a:lnSpc>
                <a:spcPts val="5179"/>
              </a:lnSpc>
            </a:pPr>
            <a:r>
              <a:rPr lang="en-US" sz="3699" spc="-255">
                <a:solidFill>
                  <a:srgbClr val="FFFFFF"/>
                </a:solidFill>
                <a:latin typeface="芫荽"/>
                <a:ea typeface="芫荽"/>
                <a:cs typeface="芫荽"/>
                <a:sym typeface="芫荽"/>
              </a:rPr>
              <a:t>Step5. 移除異常值 (Outlier Removal)</a:t>
            </a:r>
          </a:p>
        </p:txBody>
      </p:sp>
      <p:sp>
        <p:nvSpPr>
          <p:cNvPr name="TextBox 10" id="10"/>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12</a:t>
            </a:r>
          </a:p>
        </p:txBody>
      </p:sp>
      <p:sp>
        <p:nvSpPr>
          <p:cNvPr name="TextBox 12" id="12"/>
          <p:cNvSpPr txBox="true"/>
          <p:nvPr/>
        </p:nvSpPr>
        <p:spPr>
          <a:xfrm rot="0">
            <a:off x="1473765" y="5076825"/>
            <a:ext cx="4942534" cy="572338"/>
          </a:xfrm>
          <a:prstGeom prst="rect">
            <a:avLst/>
          </a:prstGeom>
        </p:spPr>
        <p:txBody>
          <a:bodyPr anchor="t" rtlCol="false" tIns="0" lIns="0" bIns="0" rIns="0">
            <a:spAutoFit/>
          </a:bodyPr>
          <a:lstStyle/>
          <a:p>
            <a:pPr algn="l">
              <a:lnSpc>
                <a:spcPts val="4678"/>
              </a:lnSpc>
              <a:spcBef>
                <a:spcPct val="0"/>
              </a:spcBef>
            </a:pPr>
            <a:r>
              <a:rPr lang="en-US" sz="3342" spc="-230">
                <a:solidFill>
                  <a:srgbClr val="FFFFFF"/>
                </a:solidFill>
                <a:latin typeface="芫荽"/>
                <a:ea typeface="芫荽"/>
                <a:cs typeface="芫荽"/>
                <a:sym typeface="芫荽"/>
              </a:rPr>
              <a:t>資料筆數：2360⮕2343</a:t>
            </a:r>
          </a:p>
        </p:txBody>
      </p:sp>
      <p:sp>
        <p:nvSpPr>
          <p:cNvPr name="TextBox 13" id="13"/>
          <p:cNvSpPr txBox="true"/>
          <p:nvPr/>
        </p:nvSpPr>
        <p:spPr>
          <a:xfrm rot="0">
            <a:off x="1473765" y="6000756"/>
            <a:ext cx="4942534" cy="1753438"/>
          </a:xfrm>
          <a:prstGeom prst="rect">
            <a:avLst/>
          </a:prstGeom>
        </p:spPr>
        <p:txBody>
          <a:bodyPr anchor="t" rtlCol="false" tIns="0" lIns="0" bIns="0" rIns="0">
            <a:spAutoFit/>
          </a:bodyPr>
          <a:lstStyle/>
          <a:p>
            <a:pPr algn="l">
              <a:lnSpc>
                <a:spcPts val="4678"/>
              </a:lnSpc>
            </a:pPr>
            <a:r>
              <a:rPr lang="en-US" sz="3342" spc="-230">
                <a:solidFill>
                  <a:srgbClr val="FFFFFF"/>
                </a:solidFill>
                <a:latin typeface="芫荽"/>
                <a:ea typeface="芫荽"/>
                <a:cs typeface="芫荽"/>
                <a:sym typeface="芫荽"/>
              </a:rPr>
              <a:t>標準差：10.96</a:t>
            </a:r>
          </a:p>
          <a:p>
            <a:pPr algn="l">
              <a:lnSpc>
                <a:spcPts val="4678"/>
              </a:lnSpc>
            </a:pPr>
            <a:r>
              <a:rPr lang="en-US" sz="3342" spc="-230">
                <a:solidFill>
                  <a:srgbClr val="FFFFFF"/>
                </a:solidFill>
                <a:latin typeface="芫荽"/>
                <a:ea typeface="芫荽"/>
                <a:cs typeface="芫荽"/>
                <a:sym typeface="芫荽"/>
              </a:rPr>
              <a:t>上界：91.74</a:t>
            </a:r>
          </a:p>
          <a:p>
            <a:pPr algn="l">
              <a:lnSpc>
                <a:spcPts val="4678"/>
              </a:lnSpc>
              <a:spcBef>
                <a:spcPct val="0"/>
              </a:spcBef>
            </a:pPr>
            <a:r>
              <a:rPr lang="en-US" sz="3342" spc="-230">
                <a:solidFill>
                  <a:srgbClr val="FFFFFF"/>
                </a:solidFill>
                <a:latin typeface="芫荽"/>
                <a:ea typeface="芫荽"/>
                <a:cs typeface="芫荽"/>
                <a:sym typeface="芫荽"/>
              </a:rPr>
              <a:t>下界：25.97</a:t>
            </a:r>
          </a:p>
        </p:txBody>
      </p:sp>
      <p:sp>
        <p:nvSpPr>
          <p:cNvPr name="TextBox 14" id="14"/>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Freeform 15" id="15"/>
          <p:cNvSpPr/>
          <p:nvPr/>
        </p:nvSpPr>
        <p:spPr>
          <a:xfrm flipH="false" flipV="false" rot="0">
            <a:off x="7006404" y="7851228"/>
            <a:ext cx="9148560" cy="467939"/>
          </a:xfrm>
          <a:custGeom>
            <a:avLst/>
            <a:gdLst/>
            <a:ahLst/>
            <a:cxnLst/>
            <a:rect r="r" b="b" t="t" l="l"/>
            <a:pathLst>
              <a:path h="467939" w="9148560">
                <a:moveTo>
                  <a:pt x="0" y="0"/>
                </a:moveTo>
                <a:lnTo>
                  <a:pt x="9148560" y="0"/>
                </a:lnTo>
                <a:lnTo>
                  <a:pt x="9148560" y="467939"/>
                </a:lnTo>
                <a:lnTo>
                  <a:pt x="0" y="467939"/>
                </a:lnTo>
                <a:lnTo>
                  <a:pt x="0" y="0"/>
                </a:lnTo>
                <a:close/>
              </a:path>
            </a:pathLst>
          </a:custGeom>
          <a:blipFill>
            <a:blip r:embed="rId4"/>
            <a:stretch>
              <a:fillRect l="-2641" t="-214721" r="-14944" b="-53873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6954302" y="1869418"/>
            <a:ext cx="10625736" cy="5938430"/>
          </a:xfrm>
          <a:custGeom>
            <a:avLst/>
            <a:gdLst/>
            <a:ahLst/>
            <a:cxnLst/>
            <a:rect r="r" b="b" t="t" l="l"/>
            <a:pathLst>
              <a:path h="5938430" w="10625736">
                <a:moveTo>
                  <a:pt x="0" y="0"/>
                </a:moveTo>
                <a:lnTo>
                  <a:pt x="10625736" y="0"/>
                </a:lnTo>
                <a:lnTo>
                  <a:pt x="10625736" y="5938430"/>
                </a:lnTo>
                <a:lnTo>
                  <a:pt x="0" y="5938430"/>
                </a:lnTo>
                <a:lnTo>
                  <a:pt x="0" y="0"/>
                </a:lnTo>
                <a:close/>
              </a:path>
            </a:pathLst>
          </a:custGeom>
          <a:blipFill>
            <a:blip r:embed="rId3"/>
            <a:stretch>
              <a:fillRect l="0" t="0" r="0" b="0"/>
            </a:stretch>
          </a:blipFill>
        </p:spPr>
      </p:sp>
      <p:sp>
        <p:nvSpPr>
          <p:cNvPr name="TextBox 8" id="8"/>
          <p:cNvSpPr txBox="true"/>
          <p:nvPr/>
        </p:nvSpPr>
        <p:spPr>
          <a:xfrm rot="0">
            <a:off x="1028700" y="3433815"/>
            <a:ext cx="5506182" cy="568552"/>
          </a:xfrm>
          <a:prstGeom prst="rect">
            <a:avLst/>
          </a:prstGeom>
        </p:spPr>
        <p:txBody>
          <a:bodyPr anchor="t" rtlCol="false" tIns="0" lIns="0" bIns="0" rIns="0">
            <a:spAutoFit/>
          </a:bodyPr>
          <a:lstStyle/>
          <a:p>
            <a:pPr algn="l">
              <a:lnSpc>
                <a:spcPts val="4538"/>
              </a:lnSpc>
              <a:spcBef>
                <a:spcPct val="0"/>
              </a:spcBef>
            </a:pPr>
            <a:r>
              <a:rPr lang="en-US" sz="3242" spc="-223">
                <a:solidFill>
                  <a:srgbClr val="FFFFFF"/>
                </a:solidFill>
                <a:latin typeface="芫荽"/>
                <a:ea typeface="芫荽"/>
                <a:cs typeface="芫荽"/>
                <a:sym typeface="芫荽"/>
              </a:rPr>
              <a:t>將疾病欄位的值統一</a:t>
            </a:r>
            <a:r>
              <a:rPr lang="en-US" sz="3242" spc="-223">
                <a:solidFill>
                  <a:srgbClr val="FFFFFF"/>
                </a:solidFill>
                <a:latin typeface="芫荽"/>
                <a:ea typeface="芫荽"/>
                <a:cs typeface="芫荽"/>
                <a:sym typeface="芫荽"/>
              </a:rPr>
              <a:t>轉成 0 或 1</a:t>
            </a:r>
          </a:p>
        </p:txBody>
      </p:sp>
      <p:sp>
        <p:nvSpPr>
          <p:cNvPr name="TextBox 9" id="9"/>
          <p:cNvSpPr txBox="true"/>
          <p:nvPr/>
        </p:nvSpPr>
        <p:spPr>
          <a:xfrm rot="0">
            <a:off x="1234290" y="2465916"/>
            <a:ext cx="4958399" cy="655955"/>
          </a:xfrm>
          <a:prstGeom prst="rect">
            <a:avLst/>
          </a:prstGeom>
        </p:spPr>
        <p:txBody>
          <a:bodyPr anchor="t" rtlCol="false" tIns="0" lIns="0" bIns="0" rIns="0">
            <a:spAutoFit/>
          </a:bodyPr>
          <a:lstStyle/>
          <a:p>
            <a:pPr algn="l">
              <a:lnSpc>
                <a:spcPts val="5319"/>
              </a:lnSpc>
            </a:pPr>
            <a:r>
              <a:rPr lang="en-US" sz="3799" spc="-262">
                <a:solidFill>
                  <a:srgbClr val="FFFFFF"/>
                </a:solidFill>
                <a:latin typeface="芫荽"/>
                <a:ea typeface="芫荽"/>
                <a:cs typeface="芫荽"/>
                <a:sym typeface="芫荽"/>
              </a:rPr>
              <a:t>Step6. 疾病欄位編碼</a:t>
            </a:r>
          </a:p>
        </p:txBody>
      </p:sp>
      <p:sp>
        <p:nvSpPr>
          <p:cNvPr name="TextBox 10" id="10"/>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1" id="11"/>
          <p:cNvSpPr txBox="true"/>
          <p:nvPr/>
        </p:nvSpPr>
        <p:spPr>
          <a:xfrm rot="0">
            <a:off x="1234290" y="6118418"/>
            <a:ext cx="5491639" cy="568552"/>
          </a:xfrm>
          <a:prstGeom prst="rect">
            <a:avLst/>
          </a:prstGeom>
        </p:spPr>
        <p:txBody>
          <a:bodyPr anchor="t" rtlCol="false" tIns="0" lIns="0" bIns="0" rIns="0">
            <a:spAutoFit/>
          </a:bodyPr>
          <a:lstStyle/>
          <a:p>
            <a:pPr algn="l">
              <a:lnSpc>
                <a:spcPts val="4538"/>
              </a:lnSpc>
              <a:spcBef>
                <a:spcPct val="0"/>
              </a:spcBef>
            </a:pPr>
            <a:r>
              <a:rPr lang="en-US" sz="3242" spc="-223">
                <a:solidFill>
                  <a:srgbClr val="FFFFFF"/>
                </a:solidFill>
                <a:latin typeface="芫荽"/>
                <a:ea typeface="芫荽"/>
                <a:cs typeface="芫荽"/>
                <a:sym typeface="芫荽"/>
              </a:rPr>
              <a:t>使用</a:t>
            </a:r>
            <a:r>
              <a:rPr lang="en-US" sz="3242" spc="-223">
                <a:solidFill>
                  <a:srgbClr val="FFFFFF"/>
                </a:solidFill>
                <a:latin typeface="芫荽"/>
                <a:ea typeface="芫荽"/>
                <a:cs typeface="芫荽"/>
                <a:sym typeface="芫荽"/>
              </a:rPr>
              <a:t> Z-score將年齡轉換成[0,1]</a:t>
            </a:r>
          </a:p>
        </p:txBody>
      </p:sp>
      <p:sp>
        <p:nvSpPr>
          <p:cNvPr name="TextBox 12" id="12"/>
          <p:cNvSpPr txBox="true"/>
          <p:nvPr/>
        </p:nvSpPr>
        <p:spPr>
          <a:xfrm rot="0">
            <a:off x="1234290" y="5148137"/>
            <a:ext cx="3796380" cy="655955"/>
          </a:xfrm>
          <a:prstGeom prst="rect">
            <a:avLst/>
          </a:prstGeom>
        </p:spPr>
        <p:txBody>
          <a:bodyPr anchor="t" rtlCol="false" tIns="0" lIns="0" bIns="0" rIns="0">
            <a:spAutoFit/>
          </a:bodyPr>
          <a:lstStyle/>
          <a:p>
            <a:pPr algn="l">
              <a:lnSpc>
                <a:spcPts val="5319"/>
              </a:lnSpc>
            </a:pPr>
            <a:r>
              <a:rPr lang="en-US" sz="3799" spc="-262">
                <a:solidFill>
                  <a:srgbClr val="FFFFFF"/>
                </a:solidFill>
                <a:latin typeface="芫荽"/>
                <a:ea typeface="芫荽"/>
                <a:cs typeface="芫荽"/>
                <a:sym typeface="芫荽"/>
              </a:rPr>
              <a:t>Step7. 年齡標準化 </a:t>
            </a:r>
          </a:p>
        </p:txBody>
      </p:sp>
      <p:sp>
        <p:nvSpPr>
          <p:cNvPr name="TextBox 13" id="13"/>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13</a:t>
            </a:r>
          </a:p>
        </p:txBody>
      </p:sp>
      <p:sp>
        <p:nvSpPr>
          <p:cNvPr name="TextBox 14" id="14"/>
          <p:cNvSpPr txBox="true"/>
          <p:nvPr/>
        </p:nvSpPr>
        <p:spPr>
          <a:xfrm rot="0">
            <a:off x="741879"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8390895" y="1410439"/>
            <a:ext cx="7694414" cy="5951991"/>
          </a:xfrm>
          <a:custGeom>
            <a:avLst/>
            <a:gdLst/>
            <a:ahLst/>
            <a:cxnLst/>
            <a:rect r="r" b="b" t="t" l="l"/>
            <a:pathLst>
              <a:path h="5951991" w="7694414">
                <a:moveTo>
                  <a:pt x="0" y="0"/>
                </a:moveTo>
                <a:lnTo>
                  <a:pt x="7694414" y="0"/>
                </a:lnTo>
                <a:lnTo>
                  <a:pt x="7694414" y="5951992"/>
                </a:lnTo>
                <a:lnTo>
                  <a:pt x="0" y="5951992"/>
                </a:lnTo>
                <a:lnTo>
                  <a:pt x="0" y="0"/>
                </a:lnTo>
                <a:close/>
              </a:path>
            </a:pathLst>
          </a:custGeom>
          <a:blipFill>
            <a:blip r:embed="rId3"/>
            <a:stretch>
              <a:fillRect l="0" t="0" r="0" b="0"/>
            </a:stretch>
          </a:blipFill>
        </p:spPr>
      </p:sp>
      <p:sp>
        <p:nvSpPr>
          <p:cNvPr name="TextBox 8" id="8"/>
          <p:cNvSpPr txBox="true"/>
          <p:nvPr/>
        </p:nvSpPr>
        <p:spPr>
          <a:xfrm rot="0">
            <a:off x="-1404253" y="3514347"/>
            <a:ext cx="9795148" cy="1322705"/>
          </a:xfrm>
          <a:prstGeom prst="rect">
            <a:avLst/>
          </a:prstGeom>
        </p:spPr>
        <p:txBody>
          <a:bodyPr anchor="t" rtlCol="false" tIns="0" lIns="0" bIns="0" rIns="0">
            <a:spAutoFit/>
          </a:bodyPr>
          <a:lstStyle/>
          <a:p>
            <a:pPr algn="ctr">
              <a:lnSpc>
                <a:spcPts val="5320"/>
              </a:lnSpc>
            </a:pPr>
            <a:r>
              <a:rPr lang="en-US" sz="3800" spc="-262">
                <a:solidFill>
                  <a:srgbClr val="FFFFFF"/>
                </a:solidFill>
                <a:latin typeface="芫荽"/>
                <a:ea typeface="芫荽"/>
                <a:cs typeface="芫荽"/>
                <a:sym typeface="芫荽"/>
              </a:rPr>
              <a:t>Step8. 依年齡劃分兩組</a:t>
            </a:r>
          </a:p>
          <a:p>
            <a:pPr algn="ctr">
              <a:lnSpc>
                <a:spcPts val="5320"/>
              </a:lnSpc>
            </a:pPr>
            <a:r>
              <a:rPr lang="en-US" sz="3800" spc="-262">
                <a:solidFill>
                  <a:srgbClr val="FFFFFF"/>
                </a:solidFill>
                <a:latin typeface="芫荽"/>
                <a:ea typeface="芫荽"/>
                <a:cs typeface="芫荽"/>
                <a:sym typeface="芫荽"/>
              </a:rPr>
              <a:t>         </a:t>
            </a:r>
            <a:r>
              <a:rPr lang="en-US" sz="3800" spc="-262">
                <a:solidFill>
                  <a:srgbClr val="FFFFFF"/>
                </a:solidFill>
                <a:latin typeface="芫荽"/>
                <a:ea typeface="芫荽"/>
                <a:cs typeface="芫荽"/>
                <a:sym typeface="芫荽"/>
              </a:rPr>
              <a:t>（Adult成人 / Elderly老年)</a:t>
            </a:r>
          </a:p>
        </p:txBody>
      </p:sp>
      <p:sp>
        <p:nvSpPr>
          <p:cNvPr name="TextBox 9" id="9"/>
          <p:cNvSpPr txBox="true"/>
          <p:nvPr/>
        </p:nvSpPr>
        <p:spPr>
          <a:xfrm rot="0">
            <a:off x="2050922" y="8899018"/>
            <a:ext cx="5548315" cy="900683"/>
          </a:xfrm>
          <a:prstGeom prst="rect">
            <a:avLst/>
          </a:prstGeom>
        </p:spPr>
        <p:txBody>
          <a:bodyPr anchor="t" rtlCol="false" tIns="0" lIns="0" bIns="0" rIns="0">
            <a:spAutoFit/>
          </a:bodyPr>
          <a:lstStyle/>
          <a:p>
            <a:pPr algn="l">
              <a:lnSpc>
                <a:spcPts val="6437"/>
              </a:lnSpc>
            </a:pPr>
            <a:r>
              <a:rPr lang="en-US" sz="7399" spc="-288">
                <a:solidFill>
                  <a:srgbClr val="FFFFFF"/>
                </a:solidFill>
                <a:latin typeface="芫荽"/>
                <a:ea typeface="芫荽"/>
                <a:cs typeface="芫荽"/>
                <a:sym typeface="芫荽"/>
              </a:rPr>
              <a:t>資料前處理</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14</a:t>
            </a:r>
          </a:p>
        </p:txBody>
      </p:sp>
      <p:sp>
        <p:nvSpPr>
          <p:cNvPr name="TextBox 12" id="12"/>
          <p:cNvSpPr txBox="true"/>
          <p:nvPr/>
        </p:nvSpPr>
        <p:spPr>
          <a:xfrm rot="0">
            <a:off x="1473765" y="5718368"/>
            <a:ext cx="7601058" cy="2656205"/>
          </a:xfrm>
          <a:prstGeom prst="rect">
            <a:avLst/>
          </a:prstGeom>
        </p:spPr>
        <p:txBody>
          <a:bodyPr anchor="t" rtlCol="false" tIns="0" lIns="0" bIns="0" rIns="0">
            <a:spAutoFit/>
          </a:bodyPr>
          <a:lstStyle/>
          <a:p>
            <a:pPr algn="l" marL="820419" indent="-410209" lvl="1">
              <a:lnSpc>
                <a:spcPts val="5319"/>
              </a:lnSpc>
              <a:buFont typeface="Arial"/>
              <a:buChar char="•"/>
            </a:pPr>
            <a:r>
              <a:rPr lang="en-US" sz="3799" spc="-262">
                <a:solidFill>
                  <a:srgbClr val="FFFFFF"/>
                </a:solidFill>
                <a:latin typeface="芫荽"/>
                <a:ea typeface="芫荽"/>
                <a:cs typeface="芫荽"/>
                <a:sym typeface="芫荽"/>
              </a:rPr>
              <a:t>依年齡分組</a:t>
            </a:r>
          </a:p>
          <a:p>
            <a:pPr algn="l">
              <a:lnSpc>
                <a:spcPts val="5319"/>
              </a:lnSpc>
            </a:pPr>
            <a:r>
              <a:rPr lang="en-US" sz="3799" spc="-262">
                <a:solidFill>
                  <a:srgbClr val="FFFFFF"/>
                </a:solidFill>
                <a:latin typeface="芫荽"/>
                <a:ea typeface="芫荽"/>
                <a:cs typeface="芫荽"/>
                <a:sym typeface="芫荽"/>
              </a:rPr>
              <a:t> "</a:t>
            </a:r>
            <a:r>
              <a:rPr lang="en-US" sz="3799" spc="-262">
                <a:solidFill>
                  <a:srgbClr val="FFFFFF"/>
                </a:solidFill>
                <a:latin typeface="芫荽"/>
                <a:ea typeface="芫荽"/>
                <a:cs typeface="芫荽"/>
                <a:sym typeface="芫荽"/>
              </a:rPr>
              <a:t>Adult (15-64)" 有 1603 筆</a:t>
            </a:r>
          </a:p>
          <a:p>
            <a:pPr algn="l">
              <a:lnSpc>
                <a:spcPts val="5319"/>
              </a:lnSpc>
            </a:pPr>
            <a:r>
              <a:rPr lang="en-US" sz="3799" spc="-262">
                <a:solidFill>
                  <a:srgbClr val="FFFFFF"/>
                </a:solidFill>
                <a:latin typeface="芫荽"/>
                <a:ea typeface="芫荽"/>
                <a:cs typeface="芫荽"/>
                <a:sym typeface="芫荽"/>
              </a:rPr>
              <a:t> "Elderly (65+)" 有 740 筆 </a:t>
            </a:r>
          </a:p>
          <a:p>
            <a:pPr algn="l">
              <a:lnSpc>
                <a:spcPts val="5319"/>
              </a:lnSpc>
            </a:pPr>
          </a:p>
        </p:txBody>
      </p:sp>
      <p:sp>
        <p:nvSpPr>
          <p:cNvPr name="Freeform 13" id="13"/>
          <p:cNvSpPr/>
          <p:nvPr/>
        </p:nvSpPr>
        <p:spPr>
          <a:xfrm flipH="false" flipV="false" rot="0">
            <a:off x="8390895" y="7744170"/>
            <a:ext cx="5545909" cy="1871545"/>
          </a:xfrm>
          <a:custGeom>
            <a:avLst/>
            <a:gdLst/>
            <a:ahLst/>
            <a:cxnLst/>
            <a:rect r="r" b="b" t="t" l="l"/>
            <a:pathLst>
              <a:path h="1871545" w="5545909">
                <a:moveTo>
                  <a:pt x="0" y="0"/>
                </a:moveTo>
                <a:lnTo>
                  <a:pt x="5545909" y="0"/>
                </a:lnTo>
                <a:lnTo>
                  <a:pt x="5545909" y="1871545"/>
                </a:lnTo>
                <a:lnTo>
                  <a:pt x="0" y="1871545"/>
                </a:lnTo>
                <a:lnTo>
                  <a:pt x="0" y="0"/>
                </a:lnTo>
                <a:close/>
              </a:path>
            </a:pathLst>
          </a:custGeom>
          <a:blipFill>
            <a:blip r:embed="rId4"/>
            <a:stretch>
              <a:fillRect l="0" t="-99823" r="-81639"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2283703" y="3253015"/>
            <a:ext cx="11627613" cy="3671726"/>
          </a:xfrm>
          <a:custGeom>
            <a:avLst/>
            <a:gdLst/>
            <a:ahLst/>
            <a:cxnLst/>
            <a:rect r="r" b="b" t="t" l="l"/>
            <a:pathLst>
              <a:path h="3671726" w="11627613">
                <a:moveTo>
                  <a:pt x="0" y="0"/>
                </a:moveTo>
                <a:lnTo>
                  <a:pt x="11627614" y="0"/>
                </a:lnTo>
                <a:lnTo>
                  <a:pt x="11627614" y="3671727"/>
                </a:lnTo>
                <a:lnTo>
                  <a:pt x="0" y="3671727"/>
                </a:lnTo>
                <a:lnTo>
                  <a:pt x="0" y="0"/>
                </a:lnTo>
                <a:close/>
              </a:path>
            </a:pathLst>
          </a:custGeom>
          <a:blipFill>
            <a:blip r:embed="rId3"/>
            <a:stretch>
              <a:fillRect l="0" t="0" r="0" b="-244759"/>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15</a:t>
            </a:r>
          </a:p>
        </p:txBody>
      </p:sp>
      <p:sp>
        <p:nvSpPr>
          <p:cNvPr name="TextBox 9" id="9"/>
          <p:cNvSpPr txBox="true"/>
          <p:nvPr/>
        </p:nvSpPr>
        <p:spPr>
          <a:xfrm rot="0">
            <a:off x="14352512" y="2438382"/>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2343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11 </a:t>
            </a:r>
            <a:r>
              <a:rPr lang="en-US" sz="3195" spc="-47">
                <a:solidFill>
                  <a:srgbClr val="FFFFFF"/>
                </a:solidFill>
                <a:latin typeface="芫荽"/>
                <a:ea typeface="芫荽"/>
                <a:cs typeface="芫荽"/>
                <a:sym typeface="芫荽"/>
              </a:rPr>
              <a:t>columns</a:t>
            </a:r>
          </a:p>
          <a:p>
            <a:pPr algn="l">
              <a:lnSpc>
                <a:spcPts val="4474"/>
              </a:lnSpc>
            </a:pPr>
          </a:p>
          <a:p>
            <a:pPr algn="l">
              <a:lnSpc>
                <a:spcPts val="4474"/>
              </a:lnSpc>
              <a:spcBef>
                <a:spcPct val="0"/>
              </a:spcBef>
            </a:pP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12700" y="5334"/>
            <a:ext cx="18300700" cy="10281666"/>
          </a:xfrm>
          <a:custGeom>
            <a:avLst/>
            <a:gdLst/>
            <a:ahLst/>
            <a:cxnLst/>
            <a:rect r="r" b="b" t="t" l="l"/>
            <a:pathLst>
              <a:path h="10281666" w="18300700">
                <a:moveTo>
                  <a:pt x="0" y="0"/>
                </a:moveTo>
                <a:lnTo>
                  <a:pt x="18300700" y="0"/>
                </a:lnTo>
                <a:lnTo>
                  <a:pt x="18300700" y="10281666"/>
                </a:lnTo>
                <a:lnTo>
                  <a:pt x="0" y="10281666"/>
                </a:lnTo>
                <a:lnTo>
                  <a:pt x="0" y="0"/>
                </a:lnTo>
                <a:close/>
              </a:path>
            </a:pathLst>
          </a:custGeom>
          <a:blipFill>
            <a:blip r:embed="rId2">
              <a:alphaModFix amt="69000"/>
            </a:blip>
            <a:stretch>
              <a:fillRect l="0" t="0" r="0" b="0"/>
            </a:stretch>
          </a:blipFill>
        </p:spPr>
      </p:sp>
      <p:grpSp>
        <p:nvGrpSpPr>
          <p:cNvPr name="Group 3" id="3"/>
          <p:cNvGrpSpPr/>
          <p:nvPr/>
        </p:nvGrpSpPr>
        <p:grpSpPr>
          <a:xfrm rot="0">
            <a:off x="-4950049" y="-239962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1115676" y="2540962"/>
            <a:ext cx="915527" cy="0"/>
          </a:xfrm>
          <a:prstGeom prst="line">
            <a:avLst/>
          </a:prstGeom>
          <a:ln cap="rnd" w="180975">
            <a:solidFill>
              <a:srgbClr val="FEFEFE"/>
            </a:solidFill>
            <a:prstDash val="solid"/>
            <a:headEnd type="none" len="sm" w="sm"/>
            <a:tailEnd type="none" len="sm" w="sm"/>
          </a:ln>
        </p:spPr>
      </p:sp>
      <p:graphicFrame>
        <p:nvGraphicFramePr>
          <p:cNvPr name="Table 7" id="7"/>
          <p:cNvGraphicFramePr>
            <a:graphicFrameLocks noGrp="true"/>
          </p:cNvGraphicFramePr>
          <p:nvPr/>
        </p:nvGraphicFramePr>
        <p:xfrm>
          <a:off x="2328727" y="4366466"/>
          <a:ext cx="7182010" cy="2636482"/>
        </p:xfrm>
        <a:graphic>
          <a:graphicData uri="http://schemas.openxmlformats.org/drawingml/2006/table">
            <a:tbl>
              <a:tblPr/>
              <a:tblGrid>
                <a:gridCol w="4778747"/>
                <a:gridCol w="2403263"/>
              </a:tblGrid>
              <a:tr h="1362718">
                <a:tc gridSpan="2">
                  <a:txBody>
                    <a:bodyPr anchor="t" rtlCol="false"/>
                    <a:lstStyle/>
                    <a:p>
                      <a:pPr algn="ctr">
                        <a:lnSpc>
                          <a:spcPts val="3359"/>
                        </a:lnSpc>
                        <a:defRPr/>
                      </a:pPr>
                      <a:r>
                        <a:rPr lang="en-US" sz="2399">
                          <a:solidFill>
                            <a:srgbClr val="FFFFFF"/>
                          </a:solidFill>
                          <a:latin typeface="Noto Sans T Chinese"/>
                          <a:ea typeface="Noto Sans T Chinese"/>
                          <a:cs typeface="Noto Sans T Chinese"/>
                          <a:sym typeface="Noto Sans T Chinese"/>
                        </a:rPr>
                        <a:t>資料集100%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hMerge="true">
                  <a:txBody>
                    <a:bodyPr anchor="t" rtlCol="false"/>
                    <a:lstStyle/>
                    <a:p>
                      <a:pPr algn="ctr">
                        <a:lnSpc>
                          <a:spcPts val="3359"/>
                        </a:lnSpc>
                        <a:defRPr/>
                      </a:pPr>
                      <a:r>
                        <a:rPr lang="en-US" sz="2399">
                          <a:solidFill>
                            <a:srgbClr val="FFFFFF"/>
                          </a:solidFill>
                          <a:latin typeface="Noto Sans T Chinese"/>
                          <a:ea typeface="Noto Sans T Chinese"/>
                          <a:cs typeface="Noto Sans T Chinese"/>
                          <a:sym typeface="Noto Sans T Chinese"/>
                        </a:rPr>
                        <a:t>資料集100%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73765">
                <a:tc>
                  <a:txBody>
                    <a:bodyPr anchor="t" rtlCol="false"/>
                    <a:lstStyle/>
                    <a:p>
                      <a:pPr algn="ctr">
                        <a:lnSpc>
                          <a:spcPts val="2940"/>
                        </a:lnSpc>
                        <a:defRPr/>
                      </a:pPr>
                      <a:r>
                        <a:rPr lang="en-US" sz="2100">
                          <a:solidFill>
                            <a:srgbClr val="FFFFFF"/>
                          </a:solidFill>
                          <a:latin typeface="Noto Sans T Chinese"/>
                          <a:ea typeface="Noto Sans T Chinese"/>
                          <a:cs typeface="Noto Sans T Chinese"/>
                          <a:sym typeface="Noto Sans T Chinese"/>
                        </a:rPr>
                        <a:t>                   訓練集80%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Noto Sans T Chinese"/>
                          <a:ea typeface="Noto Sans T Chinese"/>
                          <a:cs typeface="Noto Sans T Chinese"/>
                          <a:sym typeface="Noto Sans T Chinese"/>
                        </a:rPr>
                        <a:t>測試集20%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8" id="8"/>
          <p:cNvSpPr/>
          <p:nvPr/>
        </p:nvSpPr>
        <p:spPr>
          <a:xfrm flipH="false" flipV="false" rot="0">
            <a:off x="3622443" y="6915281"/>
            <a:ext cx="763022" cy="1442138"/>
          </a:xfrm>
          <a:custGeom>
            <a:avLst/>
            <a:gdLst/>
            <a:ahLst/>
            <a:cxnLst/>
            <a:rect r="r" b="b" t="t" l="l"/>
            <a:pathLst>
              <a:path h="1442138" w="763022">
                <a:moveTo>
                  <a:pt x="0" y="0"/>
                </a:moveTo>
                <a:lnTo>
                  <a:pt x="763022" y="0"/>
                </a:lnTo>
                <a:lnTo>
                  <a:pt x="763022" y="1442137"/>
                </a:lnTo>
                <a:lnTo>
                  <a:pt x="0" y="1442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8127155" y="6915281"/>
            <a:ext cx="763022" cy="1442138"/>
          </a:xfrm>
          <a:custGeom>
            <a:avLst/>
            <a:gdLst/>
            <a:ahLst/>
            <a:cxnLst/>
            <a:rect r="r" b="b" t="t" l="l"/>
            <a:pathLst>
              <a:path h="1442138" w="763022">
                <a:moveTo>
                  <a:pt x="763022" y="0"/>
                </a:moveTo>
                <a:lnTo>
                  <a:pt x="0" y="0"/>
                </a:lnTo>
                <a:lnTo>
                  <a:pt x="0" y="1442137"/>
                </a:lnTo>
                <a:lnTo>
                  <a:pt x="763022" y="1442137"/>
                </a:lnTo>
                <a:lnTo>
                  <a:pt x="7630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73439" y="1276350"/>
            <a:ext cx="7182010" cy="974286"/>
          </a:xfrm>
          <a:prstGeom prst="rect">
            <a:avLst/>
          </a:prstGeom>
        </p:spPr>
        <p:txBody>
          <a:bodyPr anchor="t" rtlCol="false" tIns="0" lIns="0" bIns="0" rIns="0">
            <a:spAutoFit/>
          </a:bodyPr>
          <a:lstStyle/>
          <a:p>
            <a:pPr algn="l">
              <a:lnSpc>
                <a:spcPts val="6977"/>
              </a:lnSpc>
            </a:pPr>
            <a:r>
              <a:rPr lang="en-US" sz="8019" spc="-553">
                <a:solidFill>
                  <a:srgbClr val="FEFEFE"/>
                </a:solidFill>
                <a:latin typeface="芫荽"/>
                <a:ea typeface="芫荽"/>
                <a:cs typeface="芫荽"/>
                <a:sym typeface="芫荽"/>
              </a:rPr>
              <a:t>實驗設計</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16</a:t>
            </a:r>
          </a:p>
        </p:txBody>
      </p:sp>
      <p:sp>
        <p:nvSpPr>
          <p:cNvPr name="TextBox 12" id="12"/>
          <p:cNvSpPr txBox="true"/>
          <p:nvPr/>
        </p:nvSpPr>
        <p:spPr>
          <a:xfrm rot="0">
            <a:off x="1115676" y="3159864"/>
            <a:ext cx="3269789" cy="606527"/>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FFFFFF"/>
                </a:solidFill>
                <a:latin typeface="芫荽"/>
                <a:ea typeface="芫荽"/>
                <a:cs typeface="芫荽"/>
                <a:sym typeface="芫荽"/>
              </a:rPr>
              <a:t>資料切分</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4" id="14"/>
          <p:cNvSpPr txBox="true"/>
          <p:nvPr/>
        </p:nvSpPr>
        <p:spPr>
          <a:xfrm rot="0">
            <a:off x="1573439" y="8490768"/>
            <a:ext cx="3373270" cy="547370"/>
          </a:xfrm>
          <a:prstGeom prst="rect">
            <a:avLst/>
          </a:prstGeom>
        </p:spPr>
        <p:txBody>
          <a:bodyPr anchor="t" rtlCol="false" tIns="0" lIns="0" bIns="0" rIns="0">
            <a:spAutoFit/>
          </a:bodyPr>
          <a:lstStyle/>
          <a:p>
            <a:pPr algn="ctr">
              <a:lnSpc>
                <a:spcPts val="4480"/>
              </a:lnSpc>
              <a:spcBef>
                <a:spcPct val="0"/>
              </a:spcBef>
            </a:pPr>
            <a:r>
              <a:rPr lang="en-US" sz="3200" spc="-220">
                <a:solidFill>
                  <a:srgbClr val="FFFFFF"/>
                </a:solidFill>
                <a:latin typeface="芫荽"/>
                <a:ea typeface="芫荽"/>
                <a:cs typeface="芫荽"/>
                <a:sym typeface="芫荽"/>
              </a:rPr>
              <a:t>用於訓練模型</a:t>
            </a:r>
          </a:p>
        </p:txBody>
      </p:sp>
      <p:sp>
        <p:nvSpPr>
          <p:cNvPr name="TextBox 15" id="15"/>
          <p:cNvSpPr txBox="true"/>
          <p:nvPr/>
        </p:nvSpPr>
        <p:spPr>
          <a:xfrm rot="0">
            <a:off x="7203542" y="8490768"/>
            <a:ext cx="3373270" cy="547370"/>
          </a:xfrm>
          <a:prstGeom prst="rect">
            <a:avLst/>
          </a:prstGeom>
        </p:spPr>
        <p:txBody>
          <a:bodyPr anchor="t" rtlCol="false" tIns="0" lIns="0" bIns="0" rIns="0">
            <a:spAutoFit/>
          </a:bodyPr>
          <a:lstStyle/>
          <a:p>
            <a:pPr algn="ctr">
              <a:lnSpc>
                <a:spcPts val="4480"/>
              </a:lnSpc>
              <a:spcBef>
                <a:spcPct val="0"/>
              </a:spcBef>
            </a:pPr>
            <a:r>
              <a:rPr lang="en-US" sz="3200" spc="-220">
                <a:solidFill>
                  <a:srgbClr val="FFFFFF"/>
                </a:solidFill>
                <a:latin typeface="芫荽"/>
                <a:ea typeface="芫荽"/>
                <a:cs typeface="芫荽"/>
                <a:sym typeface="芫荽"/>
              </a:rPr>
              <a:t>用於檢驗模型</a:t>
            </a:r>
          </a:p>
        </p:txBody>
      </p:sp>
      <p:sp>
        <p:nvSpPr>
          <p:cNvPr name="TextBox 16" id="16"/>
          <p:cNvSpPr txBox="true"/>
          <p:nvPr/>
        </p:nvSpPr>
        <p:spPr>
          <a:xfrm rot="0">
            <a:off x="10704491" y="3159864"/>
            <a:ext cx="3269789" cy="606527"/>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FFFFFF"/>
                </a:solidFill>
                <a:latin typeface="芫荽"/>
                <a:ea typeface="芫荽"/>
                <a:cs typeface="芫荽"/>
                <a:sym typeface="芫荽"/>
              </a:rPr>
              <a:t>交叉驗證</a:t>
            </a:r>
          </a:p>
        </p:txBody>
      </p:sp>
      <p:sp>
        <p:nvSpPr>
          <p:cNvPr name="TextBox 17" id="17"/>
          <p:cNvSpPr txBox="true"/>
          <p:nvPr/>
        </p:nvSpPr>
        <p:spPr>
          <a:xfrm rot="0">
            <a:off x="11074502" y="4290266"/>
            <a:ext cx="3269789" cy="606527"/>
          </a:xfrm>
          <a:prstGeom prst="rect">
            <a:avLst/>
          </a:prstGeom>
        </p:spPr>
        <p:txBody>
          <a:bodyPr anchor="t" rtlCol="false" tIns="0" lIns="0" bIns="0" rIns="0">
            <a:spAutoFit/>
          </a:bodyPr>
          <a:lstStyle/>
          <a:p>
            <a:pPr algn="l">
              <a:lnSpc>
                <a:spcPts val="4894"/>
              </a:lnSpc>
            </a:pPr>
            <a:r>
              <a:rPr lang="en-US" sz="3495" spc="-241">
                <a:solidFill>
                  <a:srgbClr val="FFFFFF"/>
                </a:solidFill>
                <a:latin typeface="芫荽"/>
                <a:ea typeface="芫荽"/>
                <a:cs typeface="芫荽"/>
                <a:sym typeface="芫荽"/>
              </a:rPr>
              <a:t>五折交叉驗證</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8249058" y="2723177"/>
            <a:ext cx="9603958" cy="6161832"/>
          </a:xfrm>
          <a:custGeom>
            <a:avLst/>
            <a:gdLst/>
            <a:ahLst/>
            <a:cxnLst/>
            <a:rect r="r" b="b" t="t" l="l"/>
            <a:pathLst>
              <a:path h="6161832" w="9603958">
                <a:moveTo>
                  <a:pt x="0" y="0"/>
                </a:moveTo>
                <a:lnTo>
                  <a:pt x="9603958" y="0"/>
                </a:lnTo>
                <a:lnTo>
                  <a:pt x="9603958" y="6161832"/>
                </a:lnTo>
                <a:lnTo>
                  <a:pt x="0" y="6161832"/>
                </a:lnTo>
                <a:lnTo>
                  <a:pt x="0" y="0"/>
                </a:lnTo>
                <a:close/>
              </a:path>
            </a:pathLst>
          </a:custGeom>
          <a:blipFill>
            <a:blip r:embed="rId3"/>
            <a:stretch>
              <a:fillRect l="0" t="0" r="0" b="0"/>
            </a:stretch>
          </a:blipFill>
        </p:spPr>
      </p:sp>
      <p:sp>
        <p:nvSpPr>
          <p:cNvPr name="TextBox 7" id="7"/>
          <p:cNvSpPr txBox="true"/>
          <p:nvPr/>
        </p:nvSpPr>
        <p:spPr>
          <a:xfrm rot="0">
            <a:off x="1028700" y="1047739"/>
            <a:ext cx="7726928" cy="955040"/>
          </a:xfrm>
          <a:prstGeom prst="rect">
            <a:avLst/>
          </a:prstGeom>
        </p:spPr>
        <p:txBody>
          <a:bodyPr anchor="t" rtlCol="false" tIns="0" lIns="0" bIns="0" rIns="0">
            <a:spAutoFit/>
          </a:bodyPr>
          <a:lstStyle/>
          <a:p>
            <a:pPr algn="l" marL="0" indent="0" lvl="0">
              <a:lnSpc>
                <a:spcPts val="7359"/>
              </a:lnSpc>
            </a:pPr>
            <a:r>
              <a:rPr lang="en-US" sz="6399" spc="-441">
                <a:solidFill>
                  <a:srgbClr val="FEFEFE"/>
                </a:solidFill>
                <a:latin typeface="芫荽"/>
                <a:ea typeface="芫荽"/>
                <a:cs typeface="芫荽"/>
                <a:sym typeface="芫荽"/>
              </a:rPr>
              <a:t>視覺化分析- 直方圖</a:t>
            </a:r>
          </a:p>
        </p:txBody>
      </p:sp>
      <p:sp>
        <p:nvSpPr>
          <p:cNvPr name="TextBox 8" id="8"/>
          <p:cNvSpPr txBox="true"/>
          <p:nvPr/>
        </p:nvSpPr>
        <p:spPr>
          <a:xfrm rot="0">
            <a:off x="618154" y="3392045"/>
            <a:ext cx="7285424" cy="4757420"/>
          </a:xfrm>
          <a:prstGeom prst="rect">
            <a:avLst/>
          </a:prstGeom>
        </p:spPr>
        <p:txBody>
          <a:bodyPr anchor="t" rtlCol="false" tIns="0" lIns="0" bIns="0" rIns="0">
            <a:spAutoFit/>
          </a:bodyPr>
          <a:lstStyle/>
          <a:p>
            <a:pPr algn="l">
              <a:lnSpc>
                <a:spcPts val="4480"/>
              </a:lnSpc>
            </a:pPr>
            <a:r>
              <a:rPr lang="en-US" sz="3200" spc="-220">
                <a:solidFill>
                  <a:srgbClr val="FFFFFF"/>
                </a:solidFill>
                <a:latin typeface="芫荽"/>
                <a:ea typeface="芫荽"/>
                <a:cs typeface="芫荽"/>
                <a:sym typeface="芫荽"/>
              </a:rPr>
              <a:t>圖只是資料總覽，不涉樣本平衡，也未應用於分類標的重抽樣。</a:t>
            </a:r>
          </a:p>
          <a:p>
            <a:pPr algn="l">
              <a:lnSpc>
                <a:spcPts val="2239"/>
              </a:lnSpc>
            </a:pPr>
          </a:p>
          <a:p>
            <a:pPr algn="l" marL="690881" indent="-345440" lvl="1">
              <a:lnSpc>
                <a:spcPts val="4480"/>
              </a:lnSpc>
              <a:buFont typeface="Arial"/>
              <a:buChar char="•"/>
            </a:pPr>
            <a:r>
              <a:rPr lang="en-US" sz="3200" spc="-220">
                <a:solidFill>
                  <a:srgbClr val="FFFFFF"/>
                </a:solidFill>
                <a:latin typeface="芫荽"/>
                <a:ea typeface="芫荽"/>
                <a:cs typeface="芫荽"/>
                <a:sym typeface="芫荽"/>
              </a:rPr>
              <a:t>樣本量高峰在 55-70 歲區間，｜離散度左右大致對稱｜左尾微長。這種年齡結構常見於中高齡族群調查資料。</a:t>
            </a:r>
          </a:p>
          <a:p>
            <a:pPr algn="l" marL="690881" indent="-345440" lvl="1">
              <a:lnSpc>
                <a:spcPts val="4480"/>
              </a:lnSpc>
              <a:spcBef>
                <a:spcPct val="0"/>
              </a:spcBef>
              <a:buFont typeface="Arial"/>
              <a:buChar char="•"/>
            </a:pPr>
            <a:r>
              <a:rPr lang="en-US" sz="3200" spc="-220">
                <a:solidFill>
                  <a:srgbClr val="FFFFFF"/>
                </a:solidFill>
                <a:latin typeface="芫荽"/>
                <a:ea typeface="芫荽"/>
                <a:cs typeface="芫荽"/>
                <a:sym typeface="芫荽"/>
              </a:rPr>
              <a:t>如果要對「疾病」</a:t>
            </a:r>
            <a:r>
              <a:rPr lang="en-US" sz="3200" spc="-220">
                <a:solidFill>
                  <a:srgbClr val="FFFFFF"/>
                </a:solidFill>
                <a:latin typeface="芫荽"/>
                <a:ea typeface="芫荽"/>
                <a:cs typeface="芫荽"/>
                <a:sym typeface="芫荽"/>
              </a:rPr>
              <a:t>的0/1標註進行正式資料平衡，也應以 value_counts 或 SMOTE 處理那一類欄位為主。</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17</a:t>
            </a:r>
          </a:p>
        </p:txBody>
      </p:sp>
      <p:sp>
        <p:nvSpPr>
          <p:cNvPr name="TextBox 10" id="10"/>
          <p:cNvSpPr txBox="true"/>
          <p:nvPr/>
        </p:nvSpPr>
        <p:spPr>
          <a:xfrm rot="0">
            <a:off x="724920" y="637402"/>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Freeform 11" id="11"/>
          <p:cNvSpPr/>
          <p:nvPr/>
        </p:nvSpPr>
        <p:spPr>
          <a:xfrm flipH="false" flipV="false" rot="0">
            <a:off x="13051037" y="3304193"/>
            <a:ext cx="1764167" cy="1684780"/>
          </a:xfrm>
          <a:custGeom>
            <a:avLst/>
            <a:gdLst/>
            <a:ahLst/>
            <a:cxnLst/>
            <a:rect r="r" b="b" t="t" l="l"/>
            <a:pathLst>
              <a:path h="1684780" w="1764167">
                <a:moveTo>
                  <a:pt x="0" y="0"/>
                </a:moveTo>
                <a:lnTo>
                  <a:pt x="1764167" y="0"/>
                </a:lnTo>
                <a:lnTo>
                  <a:pt x="1764167" y="1684780"/>
                </a:lnTo>
                <a:lnTo>
                  <a:pt x="0" y="1684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076852" y="-2694425"/>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11087812" y="2248110"/>
            <a:ext cx="5808095" cy="0"/>
          </a:xfrm>
          <a:prstGeom prst="line">
            <a:avLst/>
          </a:prstGeom>
          <a:ln cap="flat" w="104775">
            <a:solidFill>
              <a:srgbClr val="FEFEFE"/>
            </a:solidFill>
            <a:prstDash val="solid"/>
            <a:headEnd type="none" len="sm" w="sm"/>
            <a:tailEnd type="none" len="sm" w="sm"/>
          </a:ln>
        </p:spPr>
      </p:sp>
      <p:sp>
        <p:nvSpPr>
          <p:cNvPr name="Freeform 7" id="7"/>
          <p:cNvSpPr/>
          <p:nvPr/>
        </p:nvSpPr>
        <p:spPr>
          <a:xfrm flipH="false" flipV="false" rot="0">
            <a:off x="1028700" y="1028700"/>
            <a:ext cx="9341052" cy="8213300"/>
          </a:xfrm>
          <a:custGeom>
            <a:avLst/>
            <a:gdLst/>
            <a:ahLst/>
            <a:cxnLst/>
            <a:rect r="r" b="b" t="t" l="l"/>
            <a:pathLst>
              <a:path h="8213300" w="9341052">
                <a:moveTo>
                  <a:pt x="0" y="0"/>
                </a:moveTo>
                <a:lnTo>
                  <a:pt x="9341052" y="0"/>
                </a:lnTo>
                <a:lnTo>
                  <a:pt x="9341052" y="8213300"/>
                </a:lnTo>
                <a:lnTo>
                  <a:pt x="0" y="8213300"/>
                </a:lnTo>
                <a:lnTo>
                  <a:pt x="0" y="0"/>
                </a:lnTo>
                <a:close/>
              </a:path>
            </a:pathLst>
          </a:custGeom>
          <a:blipFill>
            <a:blip r:embed="rId3"/>
            <a:stretch>
              <a:fillRect l="0" t="0" r="0" b="0"/>
            </a:stretch>
          </a:blipFill>
        </p:spPr>
      </p:sp>
      <p:sp>
        <p:nvSpPr>
          <p:cNvPr name="Freeform 8" id="8"/>
          <p:cNvSpPr/>
          <p:nvPr/>
        </p:nvSpPr>
        <p:spPr>
          <a:xfrm flipH="false" flipV="false" rot="0">
            <a:off x="3766780" y="7814715"/>
            <a:ext cx="810385" cy="773918"/>
          </a:xfrm>
          <a:custGeom>
            <a:avLst/>
            <a:gdLst/>
            <a:ahLst/>
            <a:cxnLst/>
            <a:rect r="r" b="b" t="t" l="l"/>
            <a:pathLst>
              <a:path h="773918" w="810385">
                <a:moveTo>
                  <a:pt x="0" y="0"/>
                </a:moveTo>
                <a:lnTo>
                  <a:pt x="810386" y="0"/>
                </a:lnTo>
                <a:lnTo>
                  <a:pt x="810386" y="773918"/>
                </a:lnTo>
                <a:lnTo>
                  <a:pt x="0" y="773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046024" y="1241388"/>
            <a:ext cx="5554984" cy="857250"/>
          </a:xfrm>
          <a:prstGeom prst="rect">
            <a:avLst/>
          </a:prstGeom>
        </p:spPr>
        <p:txBody>
          <a:bodyPr anchor="t" rtlCol="false" tIns="0" lIns="0" bIns="0" rIns="0">
            <a:spAutoFit/>
          </a:bodyPr>
          <a:lstStyle/>
          <a:p>
            <a:pPr algn="l" marL="0" indent="0" lvl="0">
              <a:lnSpc>
                <a:spcPts val="6720"/>
              </a:lnSpc>
            </a:pPr>
            <a:r>
              <a:rPr lang="en-US" sz="5600" spc="-386">
                <a:solidFill>
                  <a:srgbClr val="FEFEFE"/>
                </a:solidFill>
                <a:latin typeface="芫荽"/>
                <a:ea typeface="芫荽"/>
                <a:cs typeface="芫荽"/>
                <a:sym typeface="芫荽"/>
              </a:rPr>
              <a:t>視覺化分析-熱力圖</a:t>
            </a:r>
          </a:p>
        </p:txBody>
      </p:sp>
      <p:sp>
        <p:nvSpPr>
          <p:cNvPr name="TextBox 10" id="10"/>
          <p:cNvSpPr txBox="true"/>
          <p:nvPr/>
        </p:nvSpPr>
        <p:spPr>
          <a:xfrm rot="0">
            <a:off x="11046024" y="2898770"/>
            <a:ext cx="6835351" cy="1485900"/>
          </a:xfrm>
          <a:prstGeom prst="rect">
            <a:avLst/>
          </a:prstGeom>
        </p:spPr>
        <p:txBody>
          <a:bodyPr anchor="t" rtlCol="false" tIns="0" lIns="0" bIns="0" rIns="0">
            <a:spAutoFit/>
          </a:bodyPr>
          <a:lstStyle/>
          <a:p>
            <a:pPr algn="l">
              <a:lnSpc>
                <a:spcPts val="3900"/>
              </a:lnSpc>
            </a:pPr>
            <a:r>
              <a:rPr lang="en-US" sz="3000">
                <a:solidFill>
                  <a:srgbClr val="FEFEFE"/>
                </a:solidFill>
                <a:latin typeface="芫荽"/>
                <a:ea typeface="芫荽"/>
                <a:cs typeface="芫荽"/>
                <a:sym typeface="芫荽"/>
              </a:rPr>
              <a:t>越紅 → 正相關（+1 代表完全正相關）</a:t>
            </a:r>
          </a:p>
          <a:p>
            <a:pPr algn="just" marL="0" indent="0" lvl="0">
              <a:lnSpc>
                <a:spcPts val="3900"/>
              </a:lnSpc>
            </a:pPr>
            <a:r>
              <a:rPr lang="en-US" sz="3000">
                <a:solidFill>
                  <a:srgbClr val="FEFEFE"/>
                </a:solidFill>
                <a:latin typeface="芫荽"/>
                <a:ea typeface="芫荽"/>
                <a:cs typeface="芫荽"/>
                <a:sym typeface="芫荽"/>
              </a:rPr>
              <a:t>越藍 → 負相關（-1 代表完全負相關） 接近 0 → 幾乎沒有線性關係 </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18</a:t>
            </a:r>
          </a:p>
        </p:txBody>
      </p:sp>
      <p:sp>
        <p:nvSpPr>
          <p:cNvPr name="TextBox 12" id="12"/>
          <p:cNvSpPr txBox="true"/>
          <p:nvPr/>
        </p:nvSpPr>
        <p:spPr>
          <a:xfrm rot="0">
            <a:off x="11046024" y="6118835"/>
            <a:ext cx="6835351" cy="990600"/>
          </a:xfrm>
          <a:prstGeom prst="rect">
            <a:avLst/>
          </a:prstGeom>
        </p:spPr>
        <p:txBody>
          <a:bodyPr anchor="t" rtlCol="false" tIns="0" lIns="0" bIns="0" rIns="0">
            <a:spAutoFit/>
          </a:bodyPr>
          <a:lstStyle/>
          <a:p>
            <a:pPr algn="l">
              <a:lnSpc>
                <a:spcPts val="3900"/>
              </a:lnSpc>
            </a:pPr>
            <a:r>
              <a:rPr lang="en-US" sz="3000">
                <a:solidFill>
                  <a:srgbClr val="FEFEFE"/>
                </a:solidFill>
                <a:latin typeface="芫荽"/>
                <a:ea typeface="芫荽"/>
                <a:cs typeface="芫荽"/>
                <a:sym typeface="芫荽"/>
              </a:rPr>
              <a:t>年齡越大，</a:t>
            </a:r>
            <a:r>
              <a:rPr lang="en-US" sz="3000">
                <a:solidFill>
                  <a:srgbClr val="FEFEFE"/>
                </a:solidFill>
                <a:latin typeface="芫荽"/>
                <a:ea typeface="芫荽"/>
                <a:cs typeface="芫荽"/>
                <a:sym typeface="芫荽"/>
              </a:rPr>
              <a:t>越有可能罹患白內障</a:t>
            </a:r>
          </a:p>
          <a:p>
            <a:pPr algn="l" marL="0" indent="0" lvl="0">
              <a:lnSpc>
                <a:spcPts val="3900"/>
              </a:lnSpc>
            </a:pPr>
            <a:r>
              <a:rPr lang="en-US" sz="3000">
                <a:solidFill>
                  <a:srgbClr val="FEFEFE"/>
                </a:solidFill>
                <a:latin typeface="芫荽"/>
                <a:ea typeface="芫荽"/>
                <a:cs typeface="芫荽"/>
                <a:sym typeface="芫荽"/>
              </a:rPr>
              <a:t>但0.22&lt;0.3（幾乎無相關）</a:t>
            </a:r>
          </a:p>
        </p:txBody>
      </p:sp>
      <p:sp>
        <p:nvSpPr>
          <p:cNvPr name="TextBox 13" id="13"/>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279802" y="-2619962"/>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2700" y="3281831"/>
            <a:ext cx="18300700" cy="7130656"/>
            <a:chOff x="0" y="0"/>
            <a:chExt cx="4819937" cy="1878033"/>
          </a:xfrm>
        </p:grpSpPr>
        <p:sp>
          <p:nvSpPr>
            <p:cNvPr name="Freeform 7" id="7"/>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EFEFE"/>
            </a:solidFill>
          </p:spPr>
        </p:sp>
        <p:sp>
          <p:nvSpPr>
            <p:cNvPr name="TextBox 8" id="8"/>
            <p:cNvSpPr txBox="true"/>
            <p:nvPr/>
          </p:nvSpPr>
          <p:spPr>
            <a:xfrm>
              <a:off x="0" y="-66675"/>
              <a:ext cx="4819937" cy="1944708"/>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2215602" y="1143000"/>
            <a:ext cx="13844095" cy="1181102"/>
          </a:xfrm>
          <a:prstGeom prst="rect">
            <a:avLst/>
          </a:prstGeom>
        </p:spPr>
        <p:txBody>
          <a:bodyPr anchor="t" rtlCol="false" tIns="0" lIns="0" bIns="0" rIns="0">
            <a:spAutoFit/>
          </a:bodyPr>
          <a:lstStyle/>
          <a:p>
            <a:pPr algn="ctr" marL="0" indent="0" lvl="0">
              <a:lnSpc>
                <a:spcPts val="8925"/>
              </a:lnSpc>
            </a:pPr>
            <a:r>
              <a:rPr lang="en-US" sz="8500" spc="-586">
                <a:solidFill>
                  <a:srgbClr val="FFFFFF"/>
                </a:solidFill>
                <a:latin typeface="芫荽"/>
                <a:ea typeface="芫荽"/>
                <a:cs typeface="芫荽"/>
                <a:sym typeface="芫荽"/>
              </a:rPr>
              <a:t>研究議題&amp;預期結果</a:t>
            </a:r>
          </a:p>
        </p:txBody>
      </p:sp>
      <p:sp>
        <p:nvSpPr>
          <p:cNvPr name="TextBox 10" id="10"/>
          <p:cNvSpPr txBox="true"/>
          <p:nvPr/>
        </p:nvSpPr>
        <p:spPr>
          <a:xfrm rot="0">
            <a:off x="6726831" y="7762943"/>
            <a:ext cx="13219721" cy="905169"/>
          </a:xfrm>
          <a:prstGeom prst="rect">
            <a:avLst/>
          </a:prstGeom>
        </p:spPr>
        <p:txBody>
          <a:bodyPr anchor="t" rtlCol="false" tIns="0" lIns="0" bIns="0" rIns="0">
            <a:spAutoFit/>
          </a:bodyPr>
          <a:lstStyle/>
          <a:p>
            <a:pPr algn="l">
              <a:lnSpc>
                <a:spcPts val="3645"/>
              </a:lnSpc>
              <a:spcBef>
                <a:spcPct val="0"/>
              </a:spcBef>
            </a:pPr>
            <a:r>
              <a:rPr lang="en-US" sz="2603" spc="-179">
                <a:solidFill>
                  <a:srgbClr val="FFFFFF"/>
                </a:solidFill>
                <a:latin typeface="芫荽"/>
                <a:ea typeface="芫荽"/>
                <a:cs typeface="芫荽"/>
                <a:sym typeface="芫荽"/>
              </a:rPr>
              <a:t>Patient</a:t>
            </a:r>
            <a:r>
              <a:rPr lang="en-US" sz="2603" spc="-179">
                <a:solidFill>
                  <a:srgbClr val="FFFFFF"/>
                </a:solidFill>
                <a:latin typeface="芫荽"/>
                <a:ea typeface="芫荽"/>
                <a:cs typeface="芫荽"/>
                <a:sym typeface="芫荽"/>
              </a:rPr>
              <a:t> Age 與疾病變數 (D, G, C, A, H, M, O) 的相關性都很低（大多在±0.2以內） 表示「年齡」與「是否患該疾病」之間沒有明顯的線性關係。 </a:t>
            </a:r>
          </a:p>
        </p:txBody>
      </p:sp>
      <p:grpSp>
        <p:nvGrpSpPr>
          <p:cNvPr name="Group 11" id="11"/>
          <p:cNvGrpSpPr/>
          <p:nvPr/>
        </p:nvGrpSpPr>
        <p:grpSpPr>
          <a:xfrm rot="0">
            <a:off x="1028700" y="4904982"/>
            <a:ext cx="16230600" cy="1789777"/>
            <a:chOff x="0" y="0"/>
            <a:chExt cx="5988840" cy="660400"/>
          </a:xfrm>
        </p:grpSpPr>
        <p:sp>
          <p:nvSpPr>
            <p:cNvPr name="Freeform 12" id="12"/>
            <p:cNvSpPr/>
            <p:nvPr/>
          </p:nvSpPr>
          <p:spPr>
            <a:xfrm flipH="false" flipV="false" rot="0">
              <a:off x="0" y="0"/>
              <a:ext cx="5988840" cy="660400"/>
            </a:xfrm>
            <a:custGeom>
              <a:avLst/>
              <a:gdLst/>
              <a:ahLst/>
              <a:cxnLst/>
              <a:rect r="r" b="b" t="t" l="l"/>
              <a:pathLst>
                <a:path h="660400" w="5988840">
                  <a:moveTo>
                    <a:pt x="5864380" y="660400"/>
                  </a:moveTo>
                  <a:lnTo>
                    <a:pt x="124460" y="660400"/>
                  </a:lnTo>
                  <a:cubicBezTo>
                    <a:pt x="55880" y="660400"/>
                    <a:pt x="0" y="604520"/>
                    <a:pt x="0" y="535940"/>
                  </a:cubicBezTo>
                  <a:lnTo>
                    <a:pt x="0" y="124460"/>
                  </a:lnTo>
                  <a:cubicBezTo>
                    <a:pt x="0" y="55880"/>
                    <a:pt x="55880" y="0"/>
                    <a:pt x="124460" y="0"/>
                  </a:cubicBezTo>
                  <a:lnTo>
                    <a:pt x="5864380" y="0"/>
                  </a:lnTo>
                  <a:cubicBezTo>
                    <a:pt x="5932960" y="0"/>
                    <a:pt x="5988840" y="55880"/>
                    <a:pt x="5988840" y="124460"/>
                  </a:cubicBezTo>
                  <a:lnTo>
                    <a:pt x="5988840" y="535940"/>
                  </a:lnTo>
                  <a:cubicBezTo>
                    <a:pt x="5988840" y="604520"/>
                    <a:pt x="5932960" y="660400"/>
                    <a:pt x="5864380" y="660400"/>
                  </a:cubicBezTo>
                  <a:close/>
                </a:path>
              </a:pathLst>
            </a:custGeom>
            <a:solidFill>
              <a:srgbClr val="12294E">
                <a:alpha val="84706"/>
              </a:srgbClr>
            </a:solidFill>
          </p:spPr>
        </p:sp>
      </p:grpSp>
      <p:grpSp>
        <p:nvGrpSpPr>
          <p:cNvPr name="Group 13" id="13"/>
          <p:cNvGrpSpPr/>
          <p:nvPr/>
        </p:nvGrpSpPr>
        <p:grpSpPr>
          <a:xfrm rot="0">
            <a:off x="1028700" y="6999559"/>
            <a:ext cx="16230600" cy="1789777"/>
            <a:chOff x="0" y="0"/>
            <a:chExt cx="5988840" cy="660400"/>
          </a:xfrm>
        </p:grpSpPr>
        <p:sp>
          <p:nvSpPr>
            <p:cNvPr name="Freeform 14" id="14"/>
            <p:cNvSpPr/>
            <p:nvPr/>
          </p:nvSpPr>
          <p:spPr>
            <a:xfrm flipH="false" flipV="false" rot="0">
              <a:off x="0" y="0"/>
              <a:ext cx="5988840" cy="660400"/>
            </a:xfrm>
            <a:custGeom>
              <a:avLst/>
              <a:gdLst/>
              <a:ahLst/>
              <a:cxnLst/>
              <a:rect r="r" b="b" t="t" l="l"/>
              <a:pathLst>
                <a:path h="660400" w="5988840">
                  <a:moveTo>
                    <a:pt x="5864380" y="660400"/>
                  </a:moveTo>
                  <a:lnTo>
                    <a:pt x="124460" y="660400"/>
                  </a:lnTo>
                  <a:cubicBezTo>
                    <a:pt x="55880" y="660400"/>
                    <a:pt x="0" y="604520"/>
                    <a:pt x="0" y="535940"/>
                  </a:cubicBezTo>
                  <a:lnTo>
                    <a:pt x="0" y="124460"/>
                  </a:lnTo>
                  <a:cubicBezTo>
                    <a:pt x="0" y="55880"/>
                    <a:pt x="55880" y="0"/>
                    <a:pt x="124460" y="0"/>
                  </a:cubicBezTo>
                  <a:lnTo>
                    <a:pt x="5864380" y="0"/>
                  </a:lnTo>
                  <a:cubicBezTo>
                    <a:pt x="5932960" y="0"/>
                    <a:pt x="5988840" y="55880"/>
                    <a:pt x="5988840" y="124460"/>
                  </a:cubicBezTo>
                  <a:lnTo>
                    <a:pt x="5988840" y="535940"/>
                  </a:lnTo>
                  <a:cubicBezTo>
                    <a:pt x="5988840" y="604520"/>
                    <a:pt x="5932960" y="660400"/>
                    <a:pt x="5864380" y="660400"/>
                  </a:cubicBezTo>
                  <a:close/>
                </a:path>
              </a:pathLst>
            </a:custGeom>
            <a:solidFill>
              <a:srgbClr val="12294E">
                <a:alpha val="84706"/>
              </a:srgbClr>
            </a:solidFill>
          </p:spPr>
        </p:sp>
      </p:grpSp>
      <p:sp>
        <p:nvSpPr>
          <p:cNvPr name="TextBox 15" id="15"/>
          <p:cNvSpPr txBox="true"/>
          <p:nvPr/>
        </p:nvSpPr>
        <p:spPr>
          <a:xfrm rot="0">
            <a:off x="1395856" y="5318711"/>
            <a:ext cx="15670079" cy="940973"/>
          </a:xfrm>
          <a:prstGeom prst="rect">
            <a:avLst/>
          </a:prstGeom>
        </p:spPr>
        <p:txBody>
          <a:bodyPr anchor="t" rtlCol="false" tIns="0" lIns="0" bIns="0" rIns="0">
            <a:spAutoFit/>
          </a:bodyPr>
          <a:lstStyle/>
          <a:p>
            <a:pPr algn="l">
              <a:lnSpc>
                <a:spcPts val="3785"/>
              </a:lnSpc>
              <a:spcBef>
                <a:spcPct val="0"/>
              </a:spcBef>
            </a:pPr>
            <a:r>
              <a:rPr lang="en-US" sz="2703" spc="-186">
                <a:solidFill>
                  <a:srgbClr val="FFFFFF"/>
                </a:solidFill>
                <a:latin typeface="芫荽"/>
                <a:ea typeface="芫荽"/>
                <a:cs typeface="芫荽"/>
                <a:sym typeface="芫荽"/>
              </a:rPr>
              <a:t>Patient</a:t>
            </a:r>
            <a:r>
              <a:rPr lang="en-US" sz="2703" spc="-186">
                <a:solidFill>
                  <a:srgbClr val="FFFFFF"/>
                </a:solidFill>
                <a:latin typeface="芫荽"/>
                <a:ea typeface="芫荽"/>
                <a:cs typeface="芫荽"/>
                <a:sym typeface="芫荽"/>
              </a:rPr>
              <a:t> Age 與疾病變數 (D, G, C, A, H, M, O) 的相關性都很低（大多在±0.2以內） 表示「年齡」與「是否患該疾病」之間沒有明顯的線性關係。</a:t>
            </a:r>
          </a:p>
        </p:txBody>
      </p:sp>
      <p:sp>
        <p:nvSpPr>
          <p:cNvPr name="TextBox 16" id="16"/>
          <p:cNvSpPr txBox="true"/>
          <p:nvPr/>
        </p:nvSpPr>
        <p:spPr>
          <a:xfrm rot="0">
            <a:off x="1357736" y="7281953"/>
            <a:ext cx="15670079" cy="905413"/>
          </a:xfrm>
          <a:prstGeom prst="rect">
            <a:avLst/>
          </a:prstGeom>
        </p:spPr>
        <p:txBody>
          <a:bodyPr anchor="t" rtlCol="false" tIns="0" lIns="0" bIns="0" rIns="0">
            <a:spAutoFit/>
          </a:bodyPr>
          <a:lstStyle/>
          <a:p>
            <a:pPr algn="l">
              <a:lnSpc>
                <a:spcPts val="3645"/>
              </a:lnSpc>
              <a:spcBef>
                <a:spcPct val="0"/>
              </a:spcBef>
            </a:pPr>
            <a:r>
              <a:rPr lang="en-US" sz="2603" spc="-179">
                <a:solidFill>
                  <a:srgbClr val="FFFFFF"/>
                </a:solidFill>
                <a:latin typeface="芫荽"/>
                <a:ea typeface="芫荽"/>
                <a:cs typeface="芫荽"/>
                <a:sym typeface="芫荽"/>
              </a:rPr>
              <a:t>疾病之間的相關性也普遍偏低（多數在 -0.2 ~ 0.2 之間） 顯示這些疾病之間彼此的發生沒有太強的關聯性。 例如：D 與 O 之間的相關係數為 -0.29 → 稍微負相關（可能一種疾病出現時另一種較少見）。</a:t>
            </a:r>
          </a:p>
        </p:txBody>
      </p:sp>
      <p:sp>
        <p:nvSpPr>
          <p:cNvPr name="TextBox 17" id="17"/>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19</a:t>
            </a:r>
          </a:p>
        </p:txBody>
      </p:sp>
      <p:sp>
        <p:nvSpPr>
          <p:cNvPr name="TextBox 18" id="18"/>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4541061" y="-246077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8191317" y="3300930"/>
            <a:ext cx="915527" cy="0"/>
          </a:xfrm>
          <a:prstGeom prst="line">
            <a:avLst/>
          </a:prstGeom>
          <a:ln cap="rnd" w="180975">
            <a:solidFill>
              <a:srgbClr val="FFFFFF"/>
            </a:solidFill>
            <a:prstDash val="solid"/>
            <a:headEnd type="none" len="sm" w="sm"/>
            <a:tailEnd type="none" len="sm" w="sm"/>
          </a:ln>
        </p:spPr>
      </p:sp>
      <p:grpSp>
        <p:nvGrpSpPr>
          <p:cNvPr name="Group 7" id="7"/>
          <p:cNvGrpSpPr/>
          <p:nvPr/>
        </p:nvGrpSpPr>
        <p:grpSpPr>
          <a:xfrm rot="0">
            <a:off x="9792263" y="3880074"/>
            <a:ext cx="802807" cy="8028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05.</a:t>
              </a:r>
            </a:p>
          </p:txBody>
        </p:sp>
      </p:grpSp>
      <p:grpSp>
        <p:nvGrpSpPr>
          <p:cNvPr name="Group 10" id="10"/>
          <p:cNvGrpSpPr/>
          <p:nvPr/>
        </p:nvGrpSpPr>
        <p:grpSpPr>
          <a:xfrm rot="0">
            <a:off x="9792263" y="5171223"/>
            <a:ext cx="802807" cy="8028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06.</a:t>
              </a:r>
            </a:p>
          </p:txBody>
        </p:sp>
      </p:grpSp>
      <p:grpSp>
        <p:nvGrpSpPr>
          <p:cNvPr name="Group 13" id="13"/>
          <p:cNvGrpSpPr/>
          <p:nvPr/>
        </p:nvGrpSpPr>
        <p:grpSpPr>
          <a:xfrm rot="0">
            <a:off x="9792263" y="6462373"/>
            <a:ext cx="802807" cy="8028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07.</a:t>
              </a:r>
            </a:p>
          </p:txBody>
        </p:sp>
      </p:grpSp>
      <p:sp>
        <p:nvSpPr>
          <p:cNvPr name="TextBox 16" id="16"/>
          <p:cNvSpPr txBox="true"/>
          <p:nvPr/>
        </p:nvSpPr>
        <p:spPr>
          <a:xfrm rot="0">
            <a:off x="5655727" y="1906885"/>
            <a:ext cx="5986706" cy="963953"/>
          </a:xfrm>
          <a:prstGeom prst="rect">
            <a:avLst/>
          </a:prstGeom>
        </p:spPr>
        <p:txBody>
          <a:bodyPr anchor="t" rtlCol="false" tIns="0" lIns="0" bIns="0" rIns="0">
            <a:spAutoFit/>
          </a:bodyPr>
          <a:lstStyle/>
          <a:p>
            <a:pPr algn="ctr">
              <a:lnSpc>
                <a:spcPts val="6960"/>
              </a:lnSpc>
            </a:pPr>
            <a:r>
              <a:rPr lang="en-US" sz="8000" spc="-552">
                <a:solidFill>
                  <a:srgbClr val="FFFFFF"/>
                </a:solidFill>
                <a:latin typeface="芫荽"/>
                <a:ea typeface="芫荽"/>
                <a:cs typeface="芫荽"/>
                <a:sym typeface="芫荽"/>
              </a:rPr>
              <a:t>目錄</a:t>
            </a:r>
          </a:p>
        </p:txBody>
      </p:sp>
      <p:sp>
        <p:nvSpPr>
          <p:cNvPr name="TextBox 17" id="17"/>
          <p:cNvSpPr txBox="true"/>
          <p:nvPr/>
        </p:nvSpPr>
        <p:spPr>
          <a:xfrm rot="0">
            <a:off x="4937702" y="3394299"/>
            <a:ext cx="4473562" cy="5077390"/>
          </a:xfrm>
          <a:prstGeom prst="rect">
            <a:avLst/>
          </a:prstGeom>
        </p:spPr>
        <p:txBody>
          <a:bodyPr anchor="t" rtlCol="false" tIns="0" lIns="0" bIns="0" rIns="0">
            <a:spAutoFit/>
          </a:bodyPr>
          <a:lstStyle/>
          <a:p>
            <a:pPr algn="l">
              <a:lnSpc>
                <a:spcPts val="10340"/>
              </a:lnSpc>
            </a:pPr>
            <a:r>
              <a:rPr lang="en-US" sz="4495" spc="-310">
                <a:solidFill>
                  <a:srgbClr val="FFFFFF"/>
                </a:solidFill>
                <a:latin typeface="芫荽"/>
                <a:ea typeface="芫荽"/>
                <a:cs typeface="芫荽"/>
                <a:sym typeface="芫荽"/>
              </a:rPr>
              <a:t>問</a:t>
            </a:r>
            <a:r>
              <a:rPr lang="en-US" sz="4495" spc="-310">
                <a:solidFill>
                  <a:srgbClr val="FFFFFF"/>
                </a:solidFill>
                <a:latin typeface="芫荽"/>
                <a:ea typeface="芫荽"/>
                <a:cs typeface="芫荽"/>
                <a:sym typeface="芫荽"/>
              </a:rPr>
              <a:t>題描述</a:t>
            </a:r>
          </a:p>
          <a:p>
            <a:pPr algn="l">
              <a:lnSpc>
                <a:spcPts val="10340"/>
              </a:lnSpc>
            </a:pPr>
            <a:r>
              <a:rPr lang="en-US" sz="4495" spc="-310">
                <a:solidFill>
                  <a:srgbClr val="FFFFFF"/>
                </a:solidFill>
                <a:latin typeface="芫荽"/>
                <a:ea typeface="芫荽"/>
                <a:cs typeface="芫荽"/>
                <a:sym typeface="芫荽"/>
              </a:rPr>
              <a:t>資料描述</a:t>
            </a:r>
          </a:p>
          <a:p>
            <a:pPr algn="l">
              <a:lnSpc>
                <a:spcPts val="10340"/>
              </a:lnSpc>
            </a:pPr>
            <a:r>
              <a:rPr lang="en-US" sz="4495" spc="-310">
                <a:solidFill>
                  <a:srgbClr val="FFFFFF"/>
                </a:solidFill>
                <a:latin typeface="芫荽"/>
                <a:ea typeface="芫荽"/>
                <a:cs typeface="芫荽"/>
                <a:sym typeface="芫荽"/>
              </a:rPr>
              <a:t>資料前處理</a:t>
            </a:r>
          </a:p>
          <a:p>
            <a:pPr algn="l">
              <a:lnSpc>
                <a:spcPts val="10340"/>
              </a:lnSpc>
            </a:pPr>
            <a:r>
              <a:rPr lang="en-US" sz="4495" spc="-310">
                <a:solidFill>
                  <a:srgbClr val="FFFFFF"/>
                </a:solidFill>
                <a:latin typeface="芫荽"/>
                <a:ea typeface="芫荽"/>
                <a:cs typeface="芫荽"/>
                <a:sym typeface="芫荽"/>
              </a:rPr>
              <a:t>實驗設計</a:t>
            </a:r>
          </a:p>
        </p:txBody>
      </p:sp>
      <p:sp>
        <p:nvSpPr>
          <p:cNvPr name="TextBox 18" id="18"/>
          <p:cNvSpPr txBox="true"/>
          <p:nvPr/>
        </p:nvSpPr>
        <p:spPr>
          <a:xfrm rot="0">
            <a:off x="10976070" y="3431327"/>
            <a:ext cx="5387098" cy="5114925"/>
          </a:xfrm>
          <a:prstGeom prst="rect">
            <a:avLst/>
          </a:prstGeom>
        </p:spPr>
        <p:txBody>
          <a:bodyPr anchor="t" rtlCol="false" tIns="0" lIns="0" bIns="0" rIns="0">
            <a:spAutoFit/>
          </a:bodyPr>
          <a:lstStyle/>
          <a:p>
            <a:pPr algn="l">
              <a:lnSpc>
                <a:spcPts val="10349"/>
              </a:lnSpc>
            </a:pPr>
            <a:r>
              <a:rPr lang="en-US" sz="4500" spc="-310">
                <a:solidFill>
                  <a:srgbClr val="FFFFFF"/>
                </a:solidFill>
                <a:latin typeface="芫荽"/>
                <a:ea typeface="芫荽"/>
                <a:cs typeface="芫荽"/>
                <a:sym typeface="芫荽"/>
              </a:rPr>
              <a:t>資料視覺化分析</a:t>
            </a:r>
          </a:p>
          <a:p>
            <a:pPr algn="l">
              <a:lnSpc>
                <a:spcPts val="10349"/>
              </a:lnSpc>
            </a:pPr>
            <a:r>
              <a:rPr lang="en-US" sz="4500" spc="-310">
                <a:solidFill>
                  <a:srgbClr val="FFFFFF"/>
                </a:solidFill>
                <a:latin typeface="芫荽"/>
                <a:ea typeface="芫荽"/>
                <a:cs typeface="芫荽"/>
                <a:sym typeface="芫荽"/>
              </a:rPr>
              <a:t>研究議題&amp;預期結果</a:t>
            </a:r>
          </a:p>
          <a:p>
            <a:pPr algn="l">
              <a:lnSpc>
                <a:spcPts val="10349"/>
              </a:lnSpc>
            </a:pPr>
            <a:r>
              <a:rPr lang="en-US" sz="4500" spc="-310">
                <a:solidFill>
                  <a:srgbClr val="FFFFFF"/>
                </a:solidFill>
                <a:latin typeface="芫荽"/>
                <a:ea typeface="芫荽"/>
                <a:cs typeface="芫荽"/>
                <a:sym typeface="芫荽"/>
              </a:rPr>
              <a:t>參考文獻</a:t>
            </a:r>
          </a:p>
          <a:p>
            <a:pPr algn="l">
              <a:lnSpc>
                <a:spcPts val="10349"/>
              </a:lnSpc>
            </a:pPr>
            <a:r>
              <a:rPr lang="en-US" sz="4500" spc="-310">
                <a:solidFill>
                  <a:srgbClr val="FFFFFF"/>
                </a:solidFill>
                <a:latin typeface="芫荽"/>
                <a:ea typeface="芫荽"/>
                <a:cs typeface="芫荽"/>
                <a:sym typeface="芫荽"/>
              </a:rPr>
              <a:t>分工表</a:t>
            </a:r>
          </a:p>
        </p:txBody>
      </p:sp>
      <p:grpSp>
        <p:nvGrpSpPr>
          <p:cNvPr name="Group 19" id="19"/>
          <p:cNvGrpSpPr/>
          <p:nvPr/>
        </p:nvGrpSpPr>
        <p:grpSpPr>
          <a:xfrm rot="0">
            <a:off x="3753895" y="3880074"/>
            <a:ext cx="802807" cy="8028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01.</a:t>
              </a:r>
            </a:p>
          </p:txBody>
        </p:sp>
      </p:grpSp>
      <p:grpSp>
        <p:nvGrpSpPr>
          <p:cNvPr name="Group 22" id="22"/>
          <p:cNvGrpSpPr/>
          <p:nvPr/>
        </p:nvGrpSpPr>
        <p:grpSpPr>
          <a:xfrm rot="0">
            <a:off x="3753895" y="5171223"/>
            <a:ext cx="802807" cy="8028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02.</a:t>
              </a:r>
            </a:p>
          </p:txBody>
        </p:sp>
      </p:grpSp>
      <p:grpSp>
        <p:nvGrpSpPr>
          <p:cNvPr name="Group 25" id="25"/>
          <p:cNvGrpSpPr/>
          <p:nvPr/>
        </p:nvGrpSpPr>
        <p:grpSpPr>
          <a:xfrm rot="0">
            <a:off x="3753895" y="6462373"/>
            <a:ext cx="802807" cy="8028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03.</a:t>
              </a:r>
            </a:p>
          </p:txBody>
        </p:sp>
      </p:grpSp>
      <p:grpSp>
        <p:nvGrpSpPr>
          <p:cNvPr name="Group 28" id="28"/>
          <p:cNvGrpSpPr/>
          <p:nvPr/>
        </p:nvGrpSpPr>
        <p:grpSpPr>
          <a:xfrm rot="0">
            <a:off x="3753895" y="7824958"/>
            <a:ext cx="802807" cy="8028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04.</a:t>
              </a:r>
            </a:p>
          </p:txBody>
        </p:sp>
      </p:grpSp>
      <p:grpSp>
        <p:nvGrpSpPr>
          <p:cNvPr name="Group 31" id="31"/>
          <p:cNvGrpSpPr/>
          <p:nvPr/>
        </p:nvGrpSpPr>
        <p:grpSpPr>
          <a:xfrm rot="0">
            <a:off x="9792263" y="7824958"/>
            <a:ext cx="802807" cy="8028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3499"/>
                </a:lnSpc>
              </a:pPr>
              <a:r>
                <a:rPr lang="en-US" sz="2499">
                  <a:solidFill>
                    <a:srgbClr val="12294E"/>
                  </a:solidFill>
                  <a:latin typeface="芫荽"/>
                  <a:ea typeface="芫荽"/>
                  <a:cs typeface="芫荽"/>
                  <a:sym typeface="芫荽"/>
                </a:rPr>
                <a:t>08.</a:t>
              </a:r>
            </a:p>
          </p:txBody>
        </p:sp>
      </p:grpSp>
      <p:sp>
        <p:nvSpPr>
          <p:cNvPr name="TextBox 34" id="34"/>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a:t>
            </a:r>
          </a:p>
        </p:txBody>
      </p:sp>
      <p:sp>
        <p:nvSpPr>
          <p:cNvPr name="TextBox 35" id="35"/>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279802" y="-2619962"/>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2215602" y="1143000"/>
            <a:ext cx="13844095" cy="1181102"/>
          </a:xfrm>
          <a:prstGeom prst="rect">
            <a:avLst/>
          </a:prstGeom>
        </p:spPr>
        <p:txBody>
          <a:bodyPr anchor="t" rtlCol="false" tIns="0" lIns="0" bIns="0" rIns="0">
            <a:spAutoFit/>
          </a:bodyPr>
          <a:lstStyle/>
          <a:p>
            <a:pPr algn="ctr" marL="0" indent="0" lvl="0">
              <a:lnSpc>
                <a:spcPts val="8925"/>
              </a:lnSpc>
            </a:pPr>
            <a:r>
              <a:rPr lang="en-US" sz="8500" spc="-586">
                <a:solidFill>
                  <a:srgbClr val="FFFFFF"/>
                </a:solidFill>
                <a:latin typeface="芫荽"/>
                <a:ea typeface="芫荽"/>
                <a:cs typeface="芫荽"/>
                <a:sym typeface="芫荽"/>
              </a:rPr>
              <a:t>參考文獻</a:t>
            </a:r>
          </a:p>
        </p:txBody>
      </p:sp>
      <p:sp>
        <p:nvSpPr>
          <p:cNvPr name="TextBox 7" id="7"/>
          <p:cNvSpPr txBox="true"/>
          <p:nvPr/>
        </p:nvSpPr>
        <p:spPr>
          <a:xfrm rot="0">
            <a:off x="1244561" y="3552399"/>
            <a:ext cx="15798878" cy="3560642"/>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題目的參考文獻：</a:t>
            </a:r>
          </a:p>
          <a:p>
            <a:pPr algn="l" marL="881300" indent="-440650" lvl="1">
              <a:lnSpc>
                <a:spcPts val="5714"/>
              </a:lnSpc>
              <a:buFont typeface="Arial"/>
              <a:buChar char="•"/>
            </a:pPr>
            <a:r>
              <a:rPr lang="en-US" sz="4081" spc="-281">
                <a:solidFill>
                  <a:srgbClr val="FFFFFF"/>
                </a:solidFill>
                <a:latin typeface="芫荽"/>
                <a:ea typeface="芫荽"/>
                <a:cs typeface="芫荽"/>
                <a:sym typeface="芫荽"/>
              </a:rPr>
              <a:t>https://happy50plus.org/2025/02/eye-problems-related-to-age/</a:t>
            </a:r>
          </a:p>
          <a:p>
            <a:pPr algn="l" marL="820196" indent="-410098" lvl="1">
              <a:lnSpc>
                <a:spcPts val="5318"/>
              </a:lnSpc>
              <a:buFont typeface="Arial"/>
              <a:buChar char="•"/>
            </a:pPr>
            <a:r>
              <a:rPr lang="en-US" sz="3798" spc="-262">
                <a:solidFill>
                  <a:srgbClr val="FFFFFF"/>
                </a:solidFill>
                <a:latin typeface="芫荽"/>
                <a:ea typeface="芫荽"/>
                <a:cs typeface="芫荽"/>
                <a:sym typeface="芫荽"/>
              </a:rPr>
              <a:t>https://reurl.cc/rK1m1O</a:t>
            </a:r>
          </a:p>
          <a:p>
            <a:pPr algn="l">
              <a:lnSpc>
                <a:spcPts val="5714"/>
              </a:lnSpc>
            </a:pPr>
            <a:r>
              <a:rPr lang="en-US" sz="4081" spc="-281">
                <a:solidFill>
                  <a:srgbClr val="FFFFFF"/>
                </a:solidFill>
                <a:latin typeface="芫荽"/>
                <a:ea typeface="芫荽"/>
                <a:cs typeface="芫荽"/>
                <a:sym typeface="芫荽"/>
              </a:rPr>
              <a:t>年齡如何分組的參考文獻：</a:t>
            </a:r>
          </a:p>
          <a:p>
            <a:pPr algn="l" marL="881300" indent="-440650" lvl="1">
              <a:lnSpc>
                <a:spcPts val="5714"/>
              </a:lnSpc>
              <a:buFont typeface="Arial"/>
              <a:buChar char="•"/>
            </a:pPr>
            <a:r>
              <a:rPr lang="en-US" sz="4081" spc="-281">
                <a:solidFill>
                  <a:srgbClr val="FFFFFF"/>
                </a:solidFill>
                <a:latin typeface="芫荽"/>
                <a:ea typeface="芫荽"/>
                <a:cs typeface="芫荽"/>
                <a:sym typeface="芫荽"/>
              </a:rPr>
              <a:t>https://www.ehanlin.com.tw/app/keyword/國中/地理/年齡組成.html</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T Chinese"/>
                <a:ea typeface="Noto Sans T Chinese"/>
                <a:cs typeface="Noto Sans T Chinese"/>
                <a:sym typeface="Noto Sans T Chinese"/>
              </a:rPr>
              <a:t>20</a:t>
            </a:r>
          </a:p>
        </p:txBody>
      </p:sp>
      <p:sp>
        <p:nvSpPr>
          <p:cNvPr name="TextBox 9" id="9"/>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5165457" y="-219183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2701611" y="2576931"/>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2701611" y="1483900"/>
            <a:ext cx="7182010" cy="968348"/>
          </a:xfrm>
          <a:prstGeom prst="rect">
            <a:avLst/>
          </a:prstGeom>
        </p:spPr>
        <p:txBody>
          <a:bodyPr anchor="t" rtlCol="false" tIns="0" lIns="0" bIns="0" rIns="0">
            <a:spAutoFit/>
          </a:bodyPr>
          <a:lstStyle/>
          <a:p>
            <a:pPr algn="l">
              <a:lnSpc>
                <a:spcPts val="6977"/>
              </a:lnSpc>
            </a:pPr>
            <a:r>
              <a:rPr lang="en-US" sz="8019" spc="-553">
                <a:solidFill>
                  <a:srgbClr val="FFFFFF"/>
                </a:solidFill>
                <a:latin typeface="芫荽"/>
                <a:ea typeface="芫荽"/>
                <a:cs typeface="芫荽"/>
                <a:sym typeface="芫荽"/>
              </a:rPr>
              <a:t>分工表</a:t>
            </a:r>
          </a:p>
        </p:txBody>
      </p:sp>
      <p:graphicFrame>
        <p:nvGraphicFramePr>
          <p:cNvPr name="Table 8" id="8"/>
          <p:cNvGraphicFramePr>
            <a:graphicFrameLocks noGrp="true"/>
          </p:cNvGraphicFramePr>
          <p:nvPr/>
        </p:nvGraphicFramePr>
        <p:xfrm>
          <a:off x="4120626" y="2872595"/>
          <a:ext cx="11132498" cy="6178155"/>
        </p:xfrm>
        <a:graphic>
          <a:graphicData uri="http://schemas.openxmlformats.org/drawingml/2006/table">
            <a:tbl>
              <a:tblPr/>
              <a:tblGrid>
                <a:gridCol w="3214598"/>
                <a:gridCol w="7917900"/>
              </a:tblGrid>
              <a:tr h="1235631">
                <a:tc>
                  <a:txBody>
                    <a:bodyPr anchor="t" rtlCol="false"/>
                    <a:lstStyle/>
                    <a:p>
                      <a:pPr algn="ctr">
                        <a:lnSpc>
                          <a:spcPts val="5040"/>
                        </a:lnSpc>
                        <a:defRPr/>
                      </a:pPr>
                      <a:r>
                        <a:rPr lang="en-US" sz="3600">
                          <a:solidFill>
                            <a:srgbClr val="FFFFFF"/>
                          </a:solidFill>
                          <a:latin typeface="芫荽"/>
                          <a:ea typeface="芫荽"/>
                          <a:cs typeface="芫荽"/>
                          <a:sym typeface="芫荽"/>
                        </a:rPr>
                        <a:t>周珮珊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做簡報、報告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呂盈萱</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視覺化分析</a:t>
                      </a:r>
                      <a:r>
                        <a:rPr lang="en-US" sz="2799">
                          <a:solidFill>
                            <a:srgbClr val="FFFFFF"/>
                          </a:solidFill>
                          <a:latin typeface="芫荽"/>
                          <a:ea typeface="芫荽"/>
                          <a:cs typeface="芫荽"/>
                          <a:sym typeface="芫荽"/>
                        </a:rPr>
                        <a:t>、簡報排版</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林姵安</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簡報製作、文獻探討</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黃少虹</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資料前處理、報告</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5631">
                <a:tc>
                  <a:txBody>
                    <a:bodyPr anchor="t" rtlCol="false"/>
                    <a:lstStyle/>
                    <a:p>
                      <a:pPr algn="ctr">
                        <a:lnSpc>
                          <a:spcPts val="5040"/>
                        </a:lnSpc>
                        <a:defRPr/>
                      </a:pPr>
                      <a:r>
                        <a:rPr lang="en-US" sz="3600">
                          <a:solidFill>
                            <a:srgbClr val="FFFFFF"/>
                          </a:solidFill>
                          <a:latin typeface="芫荽"/>
                          <a:ea typeface="芫荽"/>
                          <a:cs typeface="芫荽"/>
                          <a:sym typeface="芫荽"/>
                        </a:rPr>
                        <a:t>黃筑暄</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芫荽"/>
                          <a:ea typeface="芫荽"/>
                          <a:cs typeface="芫荽"/>
                          <a:sym typeface="芫荽"/>
                        </a:rPr>
                        <a:t>資料前處理、實驗設計</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21</a:t>
            </a:r>
          </a:p>
        </p:txBody>
      </p:sp>
      <p:sp>
        <p:nvSpPr>
          <p:cNvPr name="TextBox 10" id="10"/>
          <p:cNvSpPr txBox="true"/>
          <p:nvPr/>
        </p:nvSpPr>
        <p:spPr>
          <a:xfrm rot="0">
            <a:off x="724920" y="635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alphaModFix amt="69000"/>
            </a:blip>
            <a:stretch>
              <a:fillRect l="0" t="0" r="0" b="0"/>
            </a:stretch>
          </a:blipFill>
        </p:spPr>
      </p:sp>
      <p:grpSp>
        <p:nvGrpSpPr>
          <p:cNvPr name="Group 3" id="3"/>
          <p:cNvGrpSpPr/>
          <p:nvPr/>
        </p:nvGrpSpPr>
        <p:grpSpPr>
          <a:xfrm rot="0">
            <a:off x="-5165457" y="-219183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2701611" y="2576931"/>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2701611" y="1483900"/>
            <a:ext cx="7182010" cy="968322"/>
          </a:xfrm>
          <a:prstGeom prst="rect">
            <a:avLst/>
          </a:prstGeom>
        </p:spPr>
        <p:txBody>
          <a:bodyPr anchor="t" rtlCol="false" tIns="0" lIns="0" bIns="0" rIns="0">
            <a:spAutoFit/>
          </a:bodyPr>
          <a:lstStyle/>
          <a:p>
            <a:pPr algn="l">
              <a:lnSpc>
                <a:spcPts val="6977"/>
              </a:lnSpc>
            </a:pPr>
            <a:r>
              <a:rPr lang="en-US" sz="8019" spc="-553">
                <a:solidFill>
                  <a:srgbClr val="FFFFFF"/>
                </a:solidFill>
                <a:latin typeface="芫荽"/>
                <a:ea typeface="芫荽"/>
                <a:cs typeface="芫荽"/>
                <a:sym typeface="芫荽"/>
              </a:rPr>
              <a:t>提問Q&amp;A</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22</a:t>
            </a:r>
          </a:p>
        </p:txBody>
      </p:sp>
      <p:sp>
        <p:nvSpPr>
          <p:cNvPr name="TextBox 9" id="9"/>
          <p:cNvSpPr txBox="true"/>
          <p:nvPr/>
        </p:nvSpPr>
        <p:spPr>
          <a:xfrm rot="0">
            <a:off x="724920" y="635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
        <p:nvSpPr>
          <p:cNvPr name="TextBox 10" id="10"/>
          <p:cNvSpPr txBox="true"/>
          <p:nvPr/>
        </p:nvSpPr>
        <p:spPr>
          <a:xfrm rot="0">
            <a:off x="1742362" y="4029494"/>
            <a:ext cx="15798878" cy="717149"/>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Q1.如果要針對年齡分組應該先做此步驟再開始前處理嗎？</a:t>
            </a:r>
          </a:p>
        </p:txBody>
      </p:sp>
      <p:sp>
        <p:nvSpPr>
          <p:cNvPr name="TextBox 11" id="11"/>
          <p:cNvSpPr txBox="true"/>
          <p:nvPr/>
        </p:nvSpPr>
        <p:spPr>
          <a:xfrm rot="0">
            <a:off x="1742362" y="6813012"/>
            <a:ext cx="13621254" cy="1442730"/>
          </a:xfrm>
          <a:prstGeom prst="rect">
            <a:avLst/>
          </a:prstGeom>
        </p:spPr>
        <p:txBody>
          <a:bodyPr anchor="t" rtlCol="false" tIns="0" lIns="0" bIns="0" rIns="0">
            <a:spAutoFit/>
          </a:bodyPr>
          <a:lstStyle/>
          <a:p>
            <a:pPr algn="l">
              <a:lnSpc>
                <a:spcPts val="5714"/>
              </a:lnSpc>
            </a:pPr>
            <a:r>
              <a:rPr lang="en-US" sz="4081" spc="-281">
                <a:solidFill>
                  <a:srgbClr val="FFFFFF"/>
                </a:solidFill>
                <a:latin typeface="芫荽"/>
                <a:ea typeface="芫荽"/>
                <a:cs typeface="芫荽"/>
                <a:sym typeface="芫荽"/>
              </a:rPr>
              <a:t>Q2.針對「年齡對哪個眼睛相關疾病最具影響」還可以新增哪些視覺化分析?</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12700" y="5334"/>
            <a:ext cx="18300700" cy="10281666"/>
          </a:xfrm>
          <a:custGeom>
            <a:avLst/>
            <a:gdLst/>
            <a:ahLst/>
            <a:cxnLst/>
            <a:rect r="r" b="b" t="t" l="l"/>
            <a:pathLst>
              <a:path h="10281666" w="18300700">
                <a:moveTo>
                  <a:pt x="0" y="0"/>
                </a:moveTo>
                <a:lnTo>
                  <a:pt x="18300700" y="0"/>
                </a:lnTo>
                <a:lnTo>
                  <a:pt x="18300700" y="10281666"/>
                </a:lnTo>
                <a:lnTo>
                  <a:pt x="0" y="10281666"/>
                </a:lnTo>
                <a:lnTo>
                  <a:pt x="0" y="0"/>
                </a:lnTo>
                <a:close/>
              </a:path>
            </a:pathLst>
          </a:custGeom>
          <a:blipFill>
            <a:blip r:embed="rId2">
              <a:alphaModFix amt="69000"/>
            </a:blip>
            <a:stretch>
              <a:fillRect l="0" t="0" r="0" b="0"/>
            </a:stretch>
          </a:blipFill>
        </p:spPr>
      </p:sp>
      <p:grpSp>
        <p:nvGrpSpPr>
          <p:cNvPr name="Group 3" id="3"/>
          <p:cNvGrpSpPr/>
          <p:nvPr/>
        </p:nvGrpSpPr>
        <p:grpSpPr>
          <a:xfrm rot="0">
            <a:off x="-4950049" y="-2399628"/>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5039349" y="2899756"/>
            <a:ext cx="8209302" cy="4592264"/>
          </a:xfrm>
          <a:prstGeom prst="rect">
            <a:avLst/>
          </a:prstGeom>
        </p:spPr>
        <p:txBody>
          <a:bodyPr anchor="t" rtlCol="false" tIns="0" lIns="0" bIns="0" rIns="0">
            <a:spAutoFit/>
          </a:bodyPr>
          <a:lstStyle/>
          <a:p>
            <a:pPr algn="ctr">
              <a:lnSpc>
                <a:spcPts val="11985"/>
              </a:lnSpc>
            </a:pPr>
            <a:r>
              <a:rPr lang="en-US" sz="10995" spc="-406">
                <a:solidFill>
                  <a:srgbClr val="FEFEFE"/>
                </a:solidFill>
                <a:latin typeface="芫荽"/>
                <a:ea typeface="芫荽"/>
                <a:cs typeface="芫荽"/>
                <a:sym typeface="芫荽"/>
              </a:rPr>
              <a:t>THANK YOU</a:t>
            </a:r>
          </a:p>
          <a:p>
            <a:pPr algn="ctr">
              <a:lnSpc>
                <a:spcPts val="11985"/>
              </a:lnSpc>
            </a:pPr>
            <a:r>
              <a:rPr lang="en-US" sz="10995" spc="-406">
                <a:solidFill>
                  <a:srgbClr val="FEFEFE"/>
                </a:solidFill>
                <a:latin typeface="芫荽"/>
                <a:ea typeface="芫荽"/>
                <a:cs typeface="芫荽"/>
                <a:sym typeface="芫荽"/>
              </a:rPr>
              <a:t>FOR LISTENING</a:t>
            </a:r>
          </a:p>
        </p:txBody>
      </p:sp>
      <p:sp>
        <p:nvSpPr>
          <p:cNvPr name="TextBox 7" id="7"/>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Noto Sans T Chinese"/>
                <a:ea typeface="Noto Sans T Chinese"/>
                <a:cs typeface="Noto Sans T Chinese"/>
                <a:sym typeface="Noto Sans T Chinese"/>
              </a:rPr>
              <a:t>23</a:t>
            </a:r>
          </a:p>
        </p:txBody>
      </p:sp>
      <p:sp>
        <p:nvSpPr>
          <p:cNvPr name="TextBox 8" id="8"/>
          <p:cNvSpPr txBox="true"/>
          <p:nvPr/>
        </p:nvSpPr>
        <p:spPr>
          <a:xfrm rot="0">
            <a:off x="718570" y="641569"/>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112029004周珮珊</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724920" y="2781435"/>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724920" y="1543026"/>
            <a:ext cx="16838159"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問題描述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3</a:t>
            </a:r>
          </a:p>
        </p:txBody>
      </p:sp>
      <p:sp>
        <p:nvSpPr>
          <p:cNvPr name="TextBox 9" id="9"/>
          <p:cNvSpPr txBox="true"/>
          <p:nvPr/>
        </p:nvSpPr>
        <p:spPr>
          <a:xfrm rot="0">
            <a:off x="703304" y="3836191"/>
            <a:ext cx="16838159" cy="582168"/>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題目：年齡對哪個眼睛相關疾病最具影響</a:t>
            </a:r>
          </a:p>
        </p:txBody>
      </p:sp>
      <p:sp>
        <p:nvSpPr>
          <p:cNvPr name="TextBox 10" id="10"/>
          <p:cNvSpPr txBox="true"/>
          <p:nvPr/>
        </p:nvSpPr>
        <p:spPr>
          <a:xfrm rot="0">
            <a:off x="1028700" y="5332759"/>
            <a:ext cx="16230600" cy="1918589"/>
          </a:xfrm>
          <a:prstGeom prst="rect">
            <a:avLst/>
          </a:prstGeom>
        </p:spPr>
        <p:txBody>
          <a:bodyPr anchor="t" rtlCol="false" tIns="0" lIns="0" bIns="0" rIns="0">
            <a:spAutoFit/>
          </a:bodyPr>
          <a:lstStyle/>
          <a:p>
            <a:pPr algn="l">
              <a:lnSpc>
                <a:spcPts val="3808"/>
              </a:lnSpc>
            </a:pPr>
            <a:r>
              <a:rPr lang="en-US" sz="3200" spc="-128">
                <a:solidFill>
                  <a:srgbClr val="FFFFFF"/>
                </a:solidFill>
                <a:latin typeface="芫荽"/>
                <a:ea typeface="芫荽"/>
                <a:cs typeface="芫荽"/>
                <a:sym typeface="芫荽"/>
              </a:rPr>
              <a:t>由於尹書田醫療財團法人書田泌尿科眼科診所-中年人常見的眼疾及預防保養之道</a:t>
            </a:r>
          </a:p>
          <a:p>
            <a:pPr algn="l">
              <a:lnSpc>
                <a:spcPts val="3808"/>
              </a:lnSpc>
            </a:pPr>
            <a:r>
              <a:rPr lang="en-US" sz="3200" spc="-128">
                <a:solidFill>
                  <a:srgbClr val="FFFFFF"/>
                </a:solidFill>
                <a:latin typeface="芫荽"/>
                <a:ea typeface="芫荽"/>
                <a:cs typeface="芫荽"/>
                <a:sym typeface="芫荽"/>
              </a:rPr>
              <a:t>指出，隨著年齡的增加，患上與年齡相關的眼疾的風險也隨之增加，這些病症包括白內障、青光眼、糖尿病視網膜病變、黃斑病變等。因此，我們想探討年齡對哪個眼睛相關疾病最具影響，而每個人都應該持續關注自己的眼健康，採取主動而非被動的態度。</a:t>
            </a:r>
          </a:p>
        </p:txBody>
      </p:sp>
      <p:sp>
        <p:nvSpPr>
          <p:cNvPr name="TextBox 11" id="11"/>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724920" y="2781435"/>
            <a:ext cx="915527" cy="0"/>
          </a:xfrm>
          <a:prstGeom prst="line">
            <a:avLst/>
          </a:prstGeom>
          <a:ln cap="rnd" w="180975">
            <a:solidFill>
              <a:srgbClr val="FFFFFF"/>
            </a:solidFill>
            <a:prstDash val="solid"/>
            <a:headEnd type="none" len="sm" w="sm"/>
            <a:tailEnd type="none" len="sm" w="sm"/>
          </a:ln>
        </p:spPr>
      </p:sp>
      <p:sp>
        <p:nvSpPr>
          <p:cNvPr name="TextBox 7" id="7"/>
          <p:cNvSpPr txBox="true"/>
          <p:nvPr/>
        </p:nvSpPr>
        <p:spPr>
          <a:xfrm rot="0">
            <a:off x="724920" y="1543026"/>
            <a:ext cx="16838159"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4</a:t>
            </a:r>
          </a:p>
        </p:txBody>
      </p:sp>
      <p:sp>
        <p:nvSpPr>
          <p:cNvPr name="TextBox 9" id="9"/>
          <p:cNvSpPr txBox="true"/>
          <p:nvPr/>
        </p:nvSpPr>
        <p:spPr>
          <a:xfrm rot="0">
            <a:off x="1007084" y="4229955"/>
            <a:ext cx="16230600" cy="4299839"/>
          </a:xfrm>
          <a:prstGeom prst="rect">
            <a:avLst/>
          </a:prstGeom>
        </p:spPr>
        <p:txBody>
          <a:bodyPr anchor="t" rtlCol="false" tIns="0" lIns="0" bIns="0" rIns="0">
            <a:spAutoFit/>
          </a:bodyPr>
          <a:lstStyle/>
          <a:p>
            <a:pPr algn="l">
              <a:lnSpc>
                <a:spcPts val="3808"/>
              </a:lnSpc>
            </a:pPr>
            <a:r>
              <a:rPr lang="en-US" sz="3200" spc="-128">
                <a:solidFill>
                  <a:srgbClr val="FFFFFF"/>
                </a:solidFill>
                <a:latin typeface="芫荽"/>
                <a:ea typeface="芫荽"/>
                <a:cs typeface="芫荽"/>
                <a:sym typeface="芫荽"/>
              </a:rPr>
              <a:t>本資料集主要包含眼病智能識別（ODIR）資料，收錄5000名患者的年齡、左右眼彩色眼底照片與醫師診斷關鍵詞。</a:t>
            </a:r>
          </a:p>
          <a:p>
            <a:pPr algn="l">
              <a:lnSpc>
                <a:spcPts val="3808"/>
              </a:lnSpc>
            </a:pPr>
          </a:p>
          <a:p>
            <a:pPr algn="l">
              <a:lnSpc>
                <a:spcPts val="3808"/>
              </a:lnSpc>
            </a:pPr>
            <a:r>
              <a:rPr lang="en-US" sz="3200" spc="-128">
                <a:solidFill>
                  <a:srgbClr val="FFFFFF"/>
                </a:solidFill>
                <a:latin typeface="芫荽"/>
                <a:ea typeface="芫荽"/>
                <a:cs typeface="芫荽"/>
                <a:sym typeface="芫荽"/>
              </a:rPr>
              <a:t>資料代表上工醫療科技有限公司自中國多家醫療機構收集的真實臨床影像，涵蓋多種相機設備（如佳能、蔡司、科和），圖像解析度不一。</a:t>
            </a:r>
          </a:p>
          <a:p>
            <a:pPr algn="l">
              <a:lnSpc>
                <a:spcPts val="3808"/>
              </a:lnSpc>
            </a:pPr>
            <a:r>
              <a:rPr lang="en-US" sz="3200" spc="-128">
                <a:solidFill>
                  <a:srgbClr val="FFFFFF"/>
                </a:solidFill>
                <a:latin typeface="芫荽"/>
                <a:ea typeface="芫荽"/>
                <a:cs typeface="芫荽"/>
                <a:sym typeface="芫荽"/>
              </a:rPr>
              <a:t>標註由專業人員經品質控管後完成，患者依診斷結果分為八類：</a:t>
            </a:r>
          </a:p>
          <a:p>
            <a:pPr algn="l">
              <a:lnSpc>
                <a:spcPts val="3808"/>
              </a:lnSpc>
            </a:pPr>
          </a:p>
          <a:p>
            <a:pPr algn="l">
              <a:lnSpc>
                <a:spcPts val="3808"/>
              </a:lnSpc>
            </a:pPr>
            <a:r>
              <a:rPr lang="en-US" sz="3200" spc="-128">
                <a:solidFill>
                  <a:srgbClr val="FFFFFF"/>
                </a:solidFill>
                <a:latin typeface="芫荽"/>
                <a:ea typeface="芫荽"/>
                <a:cs typeface="芫荽"/>
                <a:sym typeface="芫荽"/>
              </a:rPr>
              <a:t>正常（N）、糖尿病（D）、青光眼（G）、白內障（C）、年齡相關性黃斑變性（A）、高血壓（H）、病理性近視（M）以及其他疾病／異常（O）。</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362154" y="3481335"/>
            <a:ext cx="15520461" cy="4059547"/>
          </a:xfrm>
          <a:custGeom>
            <a:avLst/>
            <a:gdLst/>
            <a:ahLst/>
            <a:cxnLst/>
            <a:rect r="r" b="b" t="t" l="l"/>
            <a:pathLst>
              <a:path h="4059547" w="15520461">
                <a:moveTo>
                  <a:pt x="0" y="0"/>
                </a:moveTo>
                <a:lnTo>
                  <a:pt x="15520460" y="0"/>
                </a:lnTo>
                <a:lnTo>
                  <a:pt x="15520460" y="4059547"/>
                </a:lnTo>
                <a:lnTo>
                  <a:pt x="0" y="4059547"/>
                </a:lnTo>
                <a:lnTo>
                  <a:pt x="0" y="0"/>
                </a:lnTo>
                <a:close/>
              </a:path>
            </a:pathLst>
          </a:custGeom>
          <a:blipFill>
            <a:blip r:embed="rId3"/>
            <a:stretch>
              <a:fillRect l="0" t="-179" r="0" b="-179"/>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5</a:t>
            </a:r>
          </a:p>
        </p:txBody>
      </p:sp>
      <p:sp>
        <p:nvSpPr>
          <p:cNvPr name="TextBox 9" id="9"/>
          <p:cNvSpPr txBox="true"/>
          <p:nvPr/>
        </p:nvSpPr>
        <p:spPr>
          <a:xfrm rot="0">
            <a:off x="13318387" y="2006083"/>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6393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19 columns</a:t>
            </a:r>
          </a:p>
          <a:p>
            <a:pPr algn="l">
              <a:lnSpc>
                <a:spcPts val="4474"/>
              </a:lnSpc>
            </a:pPr>
          </a:p>
          <a:p>
            <a:pPr algn="l">
              <a:lnSpc>
                <a:spcPts val="4474"/>
              </a:lnSpc>
              <a:spcBef>
                <a:spcPct val="0"/>
              </a:spcBef>
            </a:pP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aphicFrame>
        <p:nvGraphicFramePr>
          <p:cNvPr name="Table 6" id="6"/>
          <p:cNvGraphicFramePr>
            <a:graphicFrameLocks noGrp="true"/>
          </p:cNvGraphicFramePr>
          <p:nvPr/>
        </p:nvGraphicFramePr>
        <p:xfrm>
          <a:off x="2716714" y="2901950"/>
          <a:ext cx="12854571" cy="6657975"/>
        </p:xfrm>
        <a:graphic>
          <a:graphicData uri="http://schemas.openxmlformats.org/drawingml/2006/table">
            <a:tbl>
              <a:tblPr/>
              <a:tblGrid>
                <a:gridCol w="1924873"/>
                <a:gridCol w="2577523"/>
                <a:gridCol w="8352175"/>
              </a:tblGrid>
              <a:tr h="890923">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890923">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順序（數值）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患者編號</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923">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Patient Sex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名目（文字）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患者性別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923">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Left-Fundus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順序</a:t>
                      </a:r>
                      <a:r>
                        <a:rPr lang="en-US" sz="1200">
                          <a:solidFill>
                            <a:srgbClr val="000000"/>
                          </a:solidFill>
                          <a:latin typeface="Noto Sans T Chinese"/>
                          <a:ea typeface="Noto Sans T Chinese"/>
                          <a:cs typeface="Noto Sans T Chinese"/>
                          <a:sym typeface="Noto Sans T Chinese"/>
                        </a:rPr>
                        <a:t>（圖片）</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左眼彩色底照</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923">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Right-Fundus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順序</a:t>
                      </a:r>
                      <a:r>
                        <a:rPr lang="en-US" sz="1200">
                          <a:solidFill>
                            <a:srgbClr val="000000"/>
                          </a:solidFill>
                          <a:latin typeface="Noto Sans T Chinese"/>
                          <a:ea typeface="Noto Sans T Chinese"/>
                          <a:cs typeface="Noto Sans T Chinese"/>
                          <a:sym typeface="Noto Sans T Chinese"/>
                        </a:rPr>
                        <a:t>（圖片）</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Noto Sans T Chinese"/>
                          <a:ea typeface="Noto Sans T Chinese"/>
                          <a:cs typeface="Noto Sans T Chinese"/>
                          <a:sym typeface="Noto Sans T Chinese"/>
                        </a:rPr>
                        <a:t>右眼彩色底照</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101679">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Left-Diagnostic Keywords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名目（文字）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左眼診斷關鍵字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101679">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Right-Diagnostic Keywords</a:t>
                      </a:r>
                      <a:r>
                        <a:rPr lang="en-US" sz="1200">
                          <a:solidFill>
                            <a:srgbClr val="000000"/>
                          </a:solidFill>
                          <a:latin typeface="Noto Sans T Chinese"/>
                          <a:ea typeface="Noto Sans T Chinese"/>
                          <a:cs typeface="Noto Sans T Chinese"/>
                          <a:sym typeface="Noto Sans T Chinese"/>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名目（文字）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右眼診斷關鍵字</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7" id="7"/>
          <p:cNvGraphicFramePr>
            <a:graphicFrameLocks noGrp="true"/>
          </p:cNvGraphicFramePr>
          <p:nvPr/>
        </p:nvGraphicFramePr>
        <p:xfrm>
          <a:off x="7592424" y="885483"/>
          <a:ext cx="6176605" cy="1809750"/>
        </p:xfrm>
        <a:graphic>
          <a:graphicData uri="http://schemas.openxmlformats.org/drawingml/2006/table">
            <a:tbl>
              <a:tblPr/>
              <a:tblGrid>
                <a:gridCol w="1202291"/>
                <a:gridCol w="1722455"/>
                <a:gridCol w="3251859"/>
              </a:tblGrid>
              <a:tr h="904875">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524"/>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904875">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等比（數值）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患者年齡</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6</a:t>
            </a:r>
          </a:p>
        </p:txBody>
      </p:sp>
      <p:sp>
        <p:nvSpPr>
          <p:cNvPr name="TextBox 9" id="9"/>
          <p:cNvSpPr txBox="true"/>
          <p:nvPr/>
        </p:nvSpPr>
        <p:spPr>
          <a:xfrm rot="0">
            <a:off x="1656079" y="6310309"/>
            <a:ext cx="725043" cy="6038857"/>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類別型</a:t>
            </a:r>
          </a:p>
        </p:txBody>
      </p:sp>
      <p:sp>
        <p:nvSpPr>
          <p:cNvPr name="TextBox 10" id="10"/>
          <p:cNvSpPr txBox="true"/>
          <p:nvPr/>
        </p:nvSpPr>
        <p:spPr>
          <a:xfrm rot="0">
            <a:off x="499931" y="701611"/>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11" id="11"/>
          <p:cNvSpPr txBox="true"/>
          <p:nvPr/>
        </p:nvSpPr>
        <p:spPr>
          <a:xfrm rot="0">
            <a:off x="6319142" y="1171575"/>
            <a:ext cx="725043" cy="6038857"/>
          </a:xfrm>
          <a:prstGeom prst="rect">
            <a:avLst/>
          </a:prstGeom>
        </p:spPr>
        <p:txBody>
          <a:bodyPr anchor="t" rtlCol="false" tIns="0" lIns="0" bIns="0" rIns="0">
            <a:spAutoFit/>
          </a:bodyPr>
          <a:lstStyle/>
          <a:p>
            <a:pPr algn="l">
              <a:lnSpc>
                <a:spcPts val="4176"/>
              </a:lnSpc>
            </a:pPr>
            <a:r>
              <a:rPr lang="en-US" sz="4800" spc="-331">
                <a:solidFill>
                  <a:srgbClr val="FFFFFF"/>
                </a:solidFill>
                <a:latin typeface="芫荽"/>
                <a:ea typeface="芫荽"/>
                <a:cs typeface="芫荽"/>
                <a:sym typeface="芫荽"/>
              </a:rPr>
              <a:t>連續性</a:t>
            </a:r>
          </a:p>
        </p:txBody>
      </p:sp>
      <p:sp>
        <p:nvSpPr>
          <p:cNvPr name="TextBox 12" id="12"/>
          <p:cNvSpPr txBox="true"/>
          <p:nvPr/>
        </p:nvSpPr>
        <p:spPr>
          <a:xfrm rot="0">
            <a:off x="724920" y="494195"/>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graphicFrame>
        <p:nvGraphicFramePr>
          <p:cNvPr name="Table 6" id="6"/>
          <p:cNvGraphicFramePr>
            <a:graphicFrameLocks noGrp="true"/>
          </p:cNvGraphicFramePr>
          <p:nvPr/>
        </p:nvGraphicFramePr>
        <p:xfrm>
          <a:off x="3938594" y="1807711"/>
          <a:ext cx="11890118" cy="8015326"/>
        </p:xfrm>
        <a:graphic>
          <a:graphicData uri="http://schemas.openxmlformats.org/drawingml/2006/table">
            <a:tbl>
              <a:tblPr/>
              <a:tblGrid>
                <a:gridCol w="1780454"/>
                <a:gridCol w="2384136"/>
                <a:gridCol w="7725528"/>
              </a:tblGrid>
              <a:tr h="890056">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欄位</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資料型態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c>
                  <a:txBody>
                    <a:bodyPr anchor="t" rtlCol="false"/>
                    <a:lstStyle/>
                    <a:p>
                      <a:pPr algn="ctr">
                        <a:lnSpc>
                          <a:spcPts val="1679"/>
                        </a:lnSpc>
                        <a:defRPr/>
                      </a:pPr>
                      <a:r>
                        <a:rPr lang="en-US" sz="1200" b="true">
                          <a:solidFill>
                            <a:srgbClr val="FFFFFF"/>
                          </a:solidFill>
                          <a:latin typeface="Noto Sans T Chinese Bold"/>
                          <a:ea typeface="Noto Sans T Chinese Bold"/>
                          <a:cs typeface="Noto Sans T Chinese Bold"/>
                          <a:sym typeface="Noto Sans T Chinese Bold"/>
                        </a:rPr>
                        <a:t>定義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DD6CB"/>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正常</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糖尿病</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Arimo"/>
                          <a:ea typeface="Arimo"/>
                          <a:cs typeface="Arimo"/>
                          <a:sym typeface="Arimo"/>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青光眼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4879">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白內障</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年齡相關性黃斑變性</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高血壓</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病理性近視</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90056">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名目（數值）</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Noto Sans T Chinese"/>
                          <a:ea typeface="Noto Sans T Chinese"/>
                          <a:cs typeface="Noto Sans T Chinese"/>
                          <a:sym typeface="Noto Sans T Chinese"/>
                        </a:rPr>
                        <a:t>其他疾病/異常</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9144000" y="1260341"/>
            <a:ext cx="5717325" cy="5473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220">
                <a:solidFill>
                  <a:srgbClr val="FFFFFF"/>
                </a:solidFill>
                <a:latin typeface="芫荽"/>
                <a:ea typeface="芫荽"/>
                <a:cs typeface="芫荽"/>
                <a:sym typeface="芫荽"/>
              </a:rPr>
              <a:t>0:無得該病、1：有得該病</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7</a:t>
            </a:r>
          </a:p>
        </p:txBody>
      </p:sp>
      <p:sp>
        <p:nvSpPr>
          <p:cNvPr name="TextBox 10" id="10"/>
          <p:cNvSpPr txBox="true"/>
          <p:nvPr/>
        </p:nvSpPr>
        <p:spPr>
          <a:xfrm rot="0">
            <a:off x="1665548" y="4410930"/>
            <a:ext cx="844296" cy="6010282"/>
          </a:xfrm>
          <a:prstGeom prst="rect">
            <a:avLst/>
          </a:prstGeom>
        </p:spPr>
        <p:txBody>
          <a:bodyPr anchor="t" rtlCol="false" tIns="0" lIns="0" bIns="0" rIns="0">
            <a:spAutoFit/>
          </a:bodyPr>
          <a:lstStyle/>
          <a:p>
            <a:pPr algn="l">
              <a:lnSpc>
                <a:spcPts val="4872"/>
              </a:lnSpc>
            </a:pPr>
            <a:r>
              <a:rPr lang="en-US" sz="5600" spc="-386">
                <a:solidFill>
                  <a:srgbClr val="FFFFFF"/>
                </a:solidFill>
                <a:latin typeface="芫荽"/>
                <a:ea typeface="芫荽"/>
                <a:cs typeface="芫荽"/>
                <a:sym typeface="芫荽"/>
              </a:rPr>
              <a:t>類別型</a:t>
            </a:r>
          </a:p>
        </p:txBody>
      </p:sp>
      <p:sp>
        <p:nvSpPr>
          <p:cNvPr name="TextBox 11" id="11"/>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5336475" y="-3970129"/>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4248485" y="2279030"/>
            <a:ext cx="9115729" cy="5765699"/>
          </a:xfrm>
          <a:custGeom>
            <a:avLst/>
            <a:gdLst/>
            <a:ahLst/>
            <a:cxnLst/>
            <a:rect r="r" b="b" t="t" l="l"/>
            <a:pathLst>
              <a:path h="5765699" w="9115729">
                <a:moveTo>
                  <a:pt x="0" y="0"/>
                </a:moveTo>
                <a:lnTo>
                  <a:pt x="9115729" y="0"/>
                </a:lnTo>
                <a:lnTo>
                  <a:pt x="9115729" y="5765698"/>
                </a:lnTo>
                <a:lnTo>
                  <a:pt x="0" y="5765698"/>
                </a:lnTo>
                <a:lnTo>
                  <a:pt x="0" y="0"/>
                </a:lnTo>
                <a:close/>
              </a:path>
            </a:pathLst>
          </a:custGeom>
          <a:blipFill>
            <a:blip r:embed="rId3"/>
            <a:stretch>
              <a:fillRect l="0" t="0" r="0" b="0"/>
            </a:stretch>
          </a:blipFill>
        </p:spPr>
      </p:sp>
      <p:sp>
        <p:nvSpPr>
          <p:cNvPr name="TextBox 7" id="7"/>
          <p:cNvSpPr txBox="true"/>
          <p:nvPr/>
        </p:nvSpPr>
        <p:spPr>
          <a:xfrm rot="0">
            <a:off x="847728" y="641984"/>
            <a:ext cx="6181732" cy="873252"/>
          </a:xfrm>
          <a:prstGeom prst="rect">
            <a:avLst/>
          </a:prstGeom>
        </p:spPr>
        <p:txBody>
          <a:bodyPr anchor="t" rtlCol="false" tIns="0" lIns="0" bIns="0" rIns="0">
            <a:spAutoFit/>
          </a:bodyPr>
          <a:lstStyle/>
          <a:p>
            <a:pPr algn="l">
              <a:lnSpc>
                <a:spcPts val="6264"/>
              </a:lnSpc>
            </a:pPr>
            <a:r>
              <a:rPr lang="en-US" sz="7200" spc="-496">
                <a:solidFill>
                  <a:srgbClr val="FFFFFF"/>
                </a:solidFill>
                <a:latin typeface="芫荽"/>
                <a:ea typeface="芫荽"/>
                <a:cs typeface="芫荽"/>
                <a:sym typeface="芫荽"/>
              </a:rPr>
              <a:t>資料描述</a:t>
            </a:r>
          </a:p>
        </p:txBody>
      </p:sp>
      <p:sp>
        <p:nvSpPr>
          <p:cNvPr name="TextBox 8" id="8"/>
          <p:cNvSpPr txBox="true"/>
          <p:nvPr/>
        </p:nvSpPr>
        <p:spPr>
          <a:xfrm rot="0">
            <a:off x="3727891" y="8740053"/>
            <a:ext cx="12519026" cy="5473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220">
                <a:solidFill>
                  <a:srgbClr val="FFFFFF"/>
                </a:solidFill>
                <a:latin typeface="芫荽"/>
                <a:ea typeface="芫荽"/>
                <a:cs typeface="芫荽"/>
                <a:sym typeface="芫荽"/>
              </a:rPr>
              <a:t>只保留ID、年齡、疾病代碼的欄位 ，其他手動刪除</a:t>
            </a: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8</a:t>
            </a:r>
          </a:p>
        </p:txBody>
      </p:sp>
      <p:sp>
        <p:nvSpPr>
          <p:cNvPr name="TextBox 10" id="10"/>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
        <p:nvSpPr>
          <p:cNvPr name="TextBox 11" id="11"/>
          <p:cNvSpPr txBox="true"/>
          <p:nvPr/>
        </p:nvSpPr>
        <p:spPr>
          <a:xfrm rot="0">
            <a:off x="13470787" y="2158483"/>
            <a:ext cx="15367656" cy="2233397"/>
          </a:xfrm>
          <a:prstGeom prst="rect">
            <a:avLst/>
          </a:prstGeom>
        </p:spPr>
        <p:txBody>
          <a:bodyPr anchor="t" rtlCol="false" tIns="0" lIns="0" bIns="0" rIns="0">
            <a:spAutoFit/>
          </a:bodyPr>
          <a:lstStyle/>
          <a:p>
            <a:pPr algn="l" marL="690014" indent="-345007" lvl="1">
              <a:lnSpc>
                <a:spcPts val="4474"/>
              </a:lnSpc>
              <a:buFont typeface="Arial"/>
              <a:buChar char="•"/>
            </a:pPr>
            <a:r>
              <a:rPr lang="en-US" sz="3195" spc="-47">
                <a:solidFill>
                  <a:srgbClr val="FFFFFF"/>
                </a:solidFill>
                <a:latin typeface="芫荽"/>
                <a:ea typeface="芫荽"/>
                <a:cs typeface="芫荽"/>
                <a:sym typeface="芫荽"/>
              </a:rPr>
              <a:t>3500 Rows</a:t>
            </a:r>
          </a:p>
          <a:p>
            <a:pPr algn="l" marL="690014" indent="-345007" lvl="1">
              <a:lnSpc>
                <a:spcPts val="4474"/>
              </a:lnSpc>
              <a:buFont typeface="Arial"/>
              <a:buChar char="•"/>
            </a:pPr>
            <a:r>
              <a:rPr lang="en-US" sz="3195" spc="-47">
                <a:solidFill>
                  <a:srgbClr val="FFFFFF"/>
                </a:solidFill>
                <a:latin typeface="芫荽"/>
                <a:ea typeface="芫荽"/>
                <a:cs typeface="芫荽"/>
                <a:sym typeface="芫荽"/>
              </a:rPr>
              <a:t>10 </a:t>
            </a:r>
            <a:r>
              <a:rPr lang="en-US" sz="3195" spc="-47">
                <a:solidFill>
                  <a:srgbClr val="FFFFFF"/>
                </a:solidFill>
                <a:latin typeface="芫荽"/>
                <a:ea typeface="芫荽"/>
                <a:cs typeface="芫荽"/>
                <a:sym typeface="芫荽"/>
              </a:rPr>
              <a:t>columns</a:t>
            </a:r>
          </a:p>
          <a:p>
            <a:pPr algn="l">
              <a:lnSpc>
                <a:spcPts val="4474"/>
              </a:lnSpc>
            </a:pPr>
          </a:p>
          <a:p>
            <a:pPr algn="l">
              <a:lnSpc>
                <a:spcPts val="447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Macro Close-Up of Blue-Green Human Eye with Detail"/>
          <p:cNvSpPr/>
          <p:nvPr/>
        </p:nvSpPr>
        <p:spPr>
          <a:xfrm flipH="false" flipV="false" rot="0">
            <a:off x="0" y="36758"/>
            <a:ext cx="18244768" cy="10250242"/>
          </a:xfrm>
          <a:custGeom>
            <a:avLst/>
            <a:gdLst/>
            <a:ahLst/>
            <a:cxnLst/>
            <a:rect r="r" b="b" t="t" l="l"/>
            <a:pathLst>
              <a:path h="10250242" w="18244768">
                <a:moveTo>
                  <a:pt x="0" y="0"/>
                </a:moveTo>
                <a:lnTo>
                  <a:pt x="18244768" y="0"/>
                </a:lnTo>
                <a:lnTo>
                  <a:pt x="18244768" y="10250242"/>
                </a:lnTo>
                <a:lnTo>
                  <a:pt x="0" y="10250242"/>
                </a:lnTo>
                <a:lnTo>
                  <a:pt x="0" y="0"/>
                </a:lnTo>
                <a:close/>
              </a:path>
            </a:pathLst>
          </a:custGeom>
          <a:blipFill>
            <a:blip r:embed="rId2">
              <a:alphaModFix amt="69000"/>
            </a:blip>
            <a:stretch>
              <a:fillRect l="0" t="0" r="0" b="0"/>
            </a:stretch>
          </a:blipFill>
        </p:spPr>
      </p:sp>
      <p:grpSp>
        <p:nvGrpSpPr>
          <p:cNvPr name="Group 3" id="3"/>
          <p:cNvGrpSpPr/>
          <p:nvPr/>
        </p:nvGrpSpPr>
        <p:grpSpPr>
          <a:xfrm rot="0">
            <a:off x="-4797382" y="-2405516"/>
            <a:ext cx="28285649" cy="16419218"/>
            <a:chOff x="0" y="0"/>
            <a:chExt cx="1400223" cy="812800"/>
          </a:xfrm>
        </p:grpSpPr>
        <p:sp>
          <p:nvSpPr>
            <p:cNvPr name="Freeform 4" id="4"/>
            <p:cNvSpPr/>
            <p:nvPr/>
          </p:nvSpPr>
          <p:spPr>
            <a:xfrm flipH="false" flipV="false" rot="0">
              <a:off x="0" y="0"/>
              <a:ext cx="1400224" cy="812800"/>
            </a:xfrm>
            <a:custGeom>
              <a:avLst/>
              <a:gdLst/>
              <a:ahLst/>
              <a:cxnLst/>
              <a:rect r="r" b="b" t="t" l="l"/>
              <a:pathLst>
                <a:path h="812800" w="1400224">
                  <a:moveTo>
                    <a:pt x="700112" y="0"/>
                  </a:moveTo>
                  <a:cubicBezTo>
                    <a:pt x="313451" y="0"/>
                    <a:pt x="0" y="181951"/>
                    <a:pt x="0" y="406400"/>
                  </a:cubicBezTo>
                  <a:cubicBezTo>
                    <a:pt x="0" y="630849"/>
                    <a:pt x="313451" y="812800"/>
                    <a:pt x="700112" y="812800"/>
                  </a:cubicBezTo>
                  <a:cubicBezTo>
                    <a:pt x="1086773" y="812800"/>
                    <a:pt x="1400224" y="630849"/>
                    <a:pt x="1400224" y="406400"/>
                  </a:cubicBezTo>
                  <a:cubicBezTo>
                    <a:pt x="1400224" y="181951"/>
                    <a:pt x="1086773" y="0"/>
                    <a:pt x="700112" y="0"/>
                  </a:cubicBezTo>
                  <a:close/>
                </a:path>
              </a:pathLst>
            </a:custGeom>
            <a:solidFill>
              <a:srgbClr val="2E2E2E">
                <a:alpha val="72941"/>
              </a:srgbClr>
            </a:solidFill>
          </p:spPr>
        </p:sp>
        <p:sp>
          <p:nvSpPr>
            <p:cNvPr name="TextBox 5" id="5"/>
            <p:cNvSpPr txBox="true"/>
            <p:nvPr/>
          </p:nvSpPr>
          <p:spPr>
            <a:xfrm>
              <a:off x="131271" y="19050"/>
              <a:ext cx="1137682" cy="717550"/>
            </a:xfrm>
            <a:prstGeom prst="rect">
              <a:avLst/>
            </a:prstGeom>
          </p:spPr>
          <p:txBody>
            <a:bodyPr anchor="ctr" rtlCol="false" tIns="50800" lIns="50800" bIns="50800" rIns="50800"/>
            <a:lstStyle/>
            <a:p>
              <a:pPr algn="ctr">
                <a:lnSpc>
                  <a:spcPts val="3639"/>
                </a:lnSpc>
              </a:pPr>
            </a:p>
          </p:txBody>
        </p:sp>
      </p:grpSp>
      <p:sp>
        <p:nvSpPr>
          <p:cNvPr name="AutoShape 6" id="6"/>
          <p:cNvSpPr/>
          <p:nvPr/>
        </p:nvSpPr>
        <p:spPr>
          <a:xfrm>
            <a:off x="558238" y="9290910"/>
            <a:ext cx="915527" cy="0"/>
          </a:xfrm>
          <a:prstGeom prst="line">
            <a:avLst/>
          </a:prstGeom>
          <a:ln cap="rnd" w="180975">
            <a:solidFill>
              <a:srgbClr val="FFFFFF"/>
            </a:solidFill>
            <a:prstDash val="solid"/>
            <a:headEnd type="none" len="sm" w="sm"/>
            <a:tailEnd type="none" len="sm" w="sm"/>
          </a:ln>
        </p:spPr>
      </p:sp>
      <p:sp>
        <p:nvSpPr>
          <p:cNvPr name="Freeform 7" id="7"/>
          <p:cNvSpPr/>
          <p:nvPr/>
        </p:nvSpPr>
        <p:spPr>
          <a:xfrm flipH="false" flipV="false" rot="0">
            <a:off x="10275782" y="1861094"/>
            <a:ext cx="6407204" cy="7397206"/>
          </a:xfrm>
          <a:custGeom>
            <a:avLst/>
            <a:gdLst/>
            <a:ahLst/>
            <a:cxnLst/>
            <a:rect r="r" b="b" t="t" l="l"/>
            <a:pathLst>
              <a:path h="7397206" w="6407204">
                <a:moveTo>
                  <a:pt x="0" y="0"/>
                </a:moveTo>
                <a:lnTo>
                  <a:pt x="6407204" y="0"/>
                </a:lnTo>
                <a:lnTo>
                  <a:pt x="6407204" y="7397206"/>
                </a:lnTo>
                <a:lnTo>
                  <a:pt x="0" y="7397206"/>
                </a:lnTo>
                <a:lnTo>
                  <a:pt x="0" y="0"/>
                </a:lnTo>
                <a:close/>
              </a:path>
            </a:pathLst>
          </a:custGeom>
          <a:blipFill>
            <a:blip r:embed="rId3"/>
            <a:stretch>
              <a:fillRect l="0" t="0" r="0" b="0"/>
            </a:stretch>
          </a:blipFill>
        </p:spPr>
      </p:sp>
      <p:sp>
        <p:nvSpPr>
          <p:cNvPr name="TextBox 8" id="8"/>
          <p:cNvSpPr txBox="true"/>
          <p:nvPr/>
        </p:nvSpPr>
        <p:spPr>
          <a:xfrm rot="0">
            <a:off x="2050922" y="8908543"/>
            <a:ext cx="5548315" cy="928115"/>
          </a:xfrm>
          <a:prstGeom prst="rect">
            <a:avLst/>
          </a:prstGeom>
        </p:spPr>
        <p:txBody>
          <a:bodyPr anchor="t" rtlCol="false" tIns="0" lIns="0" bIns="0" rIns="0">
            <a:spAutoFit/>
          </a:bodyPr>
          <a:lstStyle/>
          <a:p>
            <a:pPr algn="l">
              <a:lnSpc>
                <a:spcPts val="6611"/>
              </a:lnSpc>
            </a:pPr>
            <a:r>
              <a:rPr lang="en-US" sz="7599" spc="-296">
                <a:solidFill>
                  <a:srgbClr val="FFFFFF"/>
                </a:solidFill>
                <a:latin typeface="芫荽"/>
                <a:ea typeface="芫荽"/>
                <a:cs typeface="芫荽"/>
                <a:sym typeface="芫荽"/>
              </a:rPr>
              <a:t>資料前處理</a:t>
            </a:r>
          </a:p>
        </p:txBody>
      </p:sp>
      <p:sp>
        <p:nvSpPr>
          <p:cNvPr name="TextBox 9" id="9"/>
          <p:cNvSpPr txBox="true"/>
          <p:nvPr/>
        </p:nvSpPr>
        <p:spPr>
          <a:xfrm rot="0">
            <a:off x="1121412" y="4048686"/>
            <a:ext cx="8390027" cy="2851404"/>
          </a:xfrm>
          <a:prstGeom prst="rect">
            <a:avLst/>
          </a:prstGeom>
        </p:spPr>
        <p:txBody>
          <a:bodyPr anchor="t" rtlCol="false" tIns="0" lIns="0" bIns="0" rIns="0">
            <a:spAutoFit/>
          </a:bodyPr>
          <a:lstStyle/>
          <a:p>
            <a:pPr algn="l">
              <a:lnSpc>
                <a:spcPts val="4536"/>
              </a:lnSpc>
            </a:pPr>
            <a:r>
              <a:rPr lang="en-US" sz="3240" spc="-97">
                <a:solidFill>
                  <a:srgbClr val="FFFFFF"/>
                </a:solidFill>
                <a:latin typeface="芫荽"/>
                <a:ea typeface="芫荽"/>
                <a:cs typeface="芫荽"/>
                <a:sym typeface="芫荽"/>
              </a:rPr>
              <a:t>Step1. </a:t>
            </a:r>
            <a:r>
              <a:rPr lang="en-US" sz="3240" spc="-97">
                <a:solidFill>
                  <a:srgbClr val="FFFFFF"/>
                </a:solidFill>
                <a:latin typeface="芫荽"/>
                <a:ea typeface="芫荽"/>
                <a:cs typeface="芫荽"/>
                <a:sym typeface="芫荽"/>
              </a:rPr>
              <a:t>導入所需函式庫</a:t>
            </a:r>
          </a:p>
          <a:p>
            <a:pPr algn="l">
              <a:lnSpc>
                <a:spcPts val="4536"/>
              </a:lnSpc>
            </a:pPr>
          </a:p>
          <a:p>
            <a:pPr algn="l">
              <a:lnSpc>
                <a:spcPts val="4536"/>
              </a:lnSpc>
              <a:spcBef>
                <a:spcPct val="0"/>
              </a:spcBef>
            </a:pPr>
            <a:r>
              <a:rPr lang="en-US" sz="3240" spc="-97">
                <a:solidFill>
                  <a:srgbClr val="FFFFFF"/>
                </a:solidFill>
                <a:latin typeface="芫荽"/>
                <a:ea typeface="芫荽"/>
                <a:cs typeface="芫荽"/>
                <a:sym typeface="芫荽"/>
              </a:rPr>
              <a:t>Step2. 設定資料檔案的路徑變數 data_path = "data.xlsx"、使用 if os.path.exists(data_path): 來確認資料檔案是否存在於預期的位置</a:t>
            </a:r>
          </a:p>
        </p:txBody>
      </p:sp>
      <p:sp>
        <p:nvSpPr>
          <p:cNvPr name="TextBox 10" id="10"/>
          <p:cNvSpPr txBox="true"/>
          <p:nvPr/>
        </p:nvSpPr>
        <p:spPr>
          <a:xfrm rot="0">
            <a:off x="1028700" y="942975"/>
            <a:ext cx="3439124" cy="655955"/>
          </a:xfrm>
          <a:prstGeom prst="rect">
            <a:avLst/>
          </a:prstGeom>
        </p:spPr>
        <p:txBody>
          <a:bodyPr anchor="t" rtlCol="false" tIns="0" lIns="0" bIns="0" rIns="0">
            <a:spAutoFit/>
          </a:bodyPr>
          <a:lstStyle/>
          <a:p>
            <a:pPr algn="ctr" marL="820417" indent="-410209" lvl="1">
              <a:lnSpc>
                <a:spcPts val="5319"/>
              </a:lnSpc>
              <a:buFont typeface="Arial"/>
              <a:buChar char="•"/>
            </a:pPr>
            <a:r>
              <a:rPr lang="en-US" sz="3799" spc="-262">
                <a:solidFill>
                  <a:srgbClr val="FFFFFF"/>
                </a:solidFill>
                <a:latin typeface="芫荽"/>
                <a:ea typeface="芫荽"/>
                <a:cs typeface="芫荽"/>
                <a:sym typeface="芫荽"/>
              </a:rPr>
              <a:t>導入檔案</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ans T Chinese"/>
                <a:ea typeface="Noto Sans T Chinese"/>
                <a:cs typeface="Noto Sans T Chinese"/>
                <a:sym typeface="Noto Sans T Chinese"/>
              </a:rPr>
              <a:t>9</a:t>
            </a:r>
          </a:p>
        </p:txBody>
      </p:sp>
      <p:sp>
        <p:nvSpPr>
          <p:cNvPr name="TextBox 12" id="12"/>
          <p:cNvSpPr txBox="true"/>
          <p:nvPr/>
        </p:nvSpPr>
        <p:spPr>
          <a:xfrm rot="0">
            <a:off x="724920" y="637413"/>
            <a:ext cx="16838159" cy="391287"/>
          </a:xfrm>
          <a:prstGeom prst="rect">
            <a:avLst/>
          </a:prstGeom>
        </p:spPr>
        <p:txBody>
          <a:bodyPr anchor="t" rtlCol="false" tIns="0" lIns="0" bIns="0" rIns="0">
            <a:spAutoFit/>
          </a:bodyPr>
          <a:lstStyle/>
          <a:p>
            <a:pPr algn="r" marL="0" indent="0" lvl="0">
              <a:lnSpc>
                <a:spcPts val="2784"/>
              </a:lnSpc>
              <a:spcBef>
                <a:spcPct val="0"/>
              </a:spcBef>
            </a:pPr>
            <a:r>
              <a:rPr lang="en-US" sz="3200" spc="-220" strike="noStrike" u="none">
                <a:solidFill>
                  <a:srgbClr val="FFFFFF"/>
                </a:solidFill>
                <a:latin typeface="芫荽"/>
                <a:ea typeface="芫荽"/>
                <a:cs typeface="芫荽"/>
                <a:sym typeface="芫荽"/>
              </a:rPr>
              <a:t>112029022黃少虹</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DAG315ytUh8</dc:identifier>
  <dcterms:modified xsi:type="dcterms:W3CDTF">2011-08-01T06:04:30Z</dcterms:modified>
  <cp:revision>1</cp:revision>
  <dc:title>資料探勘期中</dc:title>
</cp:coreProperties>
</file>